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  <p:sldMasterId id="2147483722" r:id="rId3"/>
    <p:sldMasterId id="2147483734" r:id="rId4"/>
    <p:sldMasterId id="2147483746" r:id="rId5"/>
  </p:sldMasterIdLst>
  <p:notesMasterIdLst>
    <p:notesMasterId r:id="rId68"/>
  </p:notesMasterIdLst>
  <p:sldIdLst>
    <p:sldId id="259" r:id="rId6"/>
    <p:sldId id="2327" r:id="rId7"/>
    <p:sldId id="1222" r:id="rId8"/>
    <p:sldId id="2153" r:id="rId9"/>
    <p:sldId id="1425" r:id="rId10"/>
    <p:sldId id="1429" r:id="rId11"/>
    <p:sldId id="1426" r:id="rId12"/>
    <p:sldId id="2328" r:id="rId13"/>
    <p:sldId id="2200" r:id="rId14"/>
    <p:sldId id="1331" r:id="rId15"/>
    <p:sldId id="1366" r:id="rId16"/>
    <p:sldId id="1367" r:id="rId17"/>
    <p:sldId id="1334" r:id="rId18"/>
    <p:sldId id="1504" r:id="rId19"/>
    <p:sldId id="1542" r:id="rId20"/>
    <p:sldId id="1543" r:id="rId21"/>
    <p:sldId id="1535" r:id="rId22"/>
    <p:sldId id="2313" r:id="rId23"/>
    <p:sldId id="1335" r:id="rId24"/>
    <p:sldId id="1336" r:id="rId25"/>
    <p:sldId id="1337" r:id="rId26"/>
    <p:sldId id="1368" r:id="rId27"/>
    <p:sldId id="1338" r:id="rId28"/>
    <p:sldId id="1339" r:id="rId29"/>
    <p:sldId id="1340" r:id="rId30"/>
    <p:sldId id="1420" r:id="rId31"/>
    <p:sldId id="1342" r:id="rId32"/>
    <p:sldId id="1566" r:id="rId33"/>
    <p:sldId id="1482" r:id="rId34"/>
    <p:sldId id="1484" r:id="rId35"/>
    <p:sldId id="1485" r:id="rId36"/>
    <p:sldId id="1487" r:id="rId37"/>
    <p:sldId id="1486" r:id="rId38"/>
    <p:sldId id="2314" r:id="rId39"/>
    <p:sldId id="2315" r:id="rId40"/>
    <p:sldId id="2316" r:id="rId41"/>
    <p:sldId id="2317" r:id="rId42"/>
    <p:sldId id="2318" r:id="rId43"/>
    <p:sldId id="2319" r:id="rId44"/>
    <p:sldId id="2320" r:id="rId45"/>
    <p:sldId id="2321" r:id="rId46"/>
    <p:sldId id="2322" r:id="rId47"/>
    <p:sldId id="2151" r:id="rId48"/>
    <p:sldId id="2195" r:id="rId49"/>
    <p:sldId id="2196" r:id="rId50"/>
    <p:sldId id="2197" r:id="rId51"/>
    <p:sldId id="2138" r:id="rId52"/>
    <p:sldId id="2323" r:id="rId53"/>
    <p:sldId id="2324" r:id="rId54"/>
    <p:sldId id="2325" r:id="rId55"/>
    <p:sldId id="2326" r:id="rId56"/>
    <p:sldId id="2329" r:id="rId57"/>
    <p:sldId id="1190" r:id="rId58"/>
    <p:sldId id="1183" r:id="rId59"/>
    <p:sldId id="1117" r:id="rId60"/>
    <p:sldId id="1185" r:id="rId61"/>
    <p:sldId id="1186" r:id="rId62"/>
    <p:sldId id="1192" r:id="rId63"/>
    <p:sldId id="2330" r:id="rId64"/>
    <p:sldId id="1493" r:id="rId65"/>
    <p:sldId id="1237" r:id="rId66"/>
    <p:sldId id="1421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耀宇" initials="张耀宇" lastIdx="1" clrIdx="0">
    <p:extLst>
      <p:ext uri="{19B8F6BF-5375-455C-9EA6-DF929625EA0E}">
        <p15:presenceInfo xmlns:p15="http://schemas.microsoft.com/office/powerpoint/2012/main" userId="S::zhyy.sjtu@365.sjtu.edu.cn::7d0604ab-6da0-40cc-8c81-0c2338f7f2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89481" autoAdjust="0"/>
  </p:normalViewPr>
  <p:slideViewPr>
    <p:cSldViewPr snapToGrid="0">
      <p:cViewPr>
        <p:scale>
          <a:sx n="75" d="100"/>
          <a:sy n="75" d="100"/>
        </p:scale>
        <p:origin x="14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CCD4-B0A0-4411-AF27-E52F275BA53D}" type="datetimeFigureOut">
              <a:rPr lang="zh-CN" altLang="en-US" smtClean="0"/>
              <a:t>2023/10/2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B6C25-FFE4-4126-ADF1-3137FE8D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1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FB6C25-FFE4-4126-ADF1-3137FE8DB2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65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85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9" y="6100774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7601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716339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405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3" y="5336850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80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0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2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40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60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3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smtClean="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7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4" y="5387515"/>
            <a:ext cx="5333775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4" y="6229835"/>
            <a:ext cx="5333775" cy="4571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8" y="5941839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55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3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42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5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1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958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2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1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7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3" y="3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1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1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7"/>
            <a:ext cx="5524267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22" b="1"/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3" indent="0">
              <a:buNone/>
              <a:defRPr sz="1601" b="1"/>
            </a:lvl4pPr>
            <a:lvl5pPr marL="1828803" indent="0">
              <a:buNone/>
              <a:defRPr sz="1601" b="1"/>
            </a:lvl5pPr>
            <a:lvl6pPr marL="2286005" indent="0">
              <a:buNone/>
              <a:defRPr sz="1601" b="1"/>
            </a:lvl6pPr>
            <a:lvl7pPr marL="2743205" indent="0">
              <a:buNone/>
              <a:defRPr sz="1601" b="1"/>
            </a:lvl7pPr>
            <a:lvl8pPr marL="3200405" indent="0">
              <a:buNone/>
              <a:defRPr sz="1601" b="1"/>
            </a:lvl8pPr>
            <a:lvl9pPr marL="3657607" indent="0">
              <a:buNone/>
              <a:defRPr sz="1601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7"/>
            <a:ext cx="5524267" cy="4571877"/>
          </a:xfrm>
        </p:spPr>
        <p:txBody>
          <a:bodyPr>
            <a:normAutofit/>
          </a:bodyPr>
          <a:lstStyle>
            <a:lvl1pPr>
              <a:defRPr sz="1905"/>
            </a:lvl1pPr>
            <a:lvl2pPr>
              <a:defRPr sz="1588"/>
            </a:lvl2pPr>
            <a:lvl3pPr>
              <a:defRPr sz="111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14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D2032502-F676-4D52-ABE7-5D8167C8AC58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187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4644" y="1805994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9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2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4">
          <p15:clr>
            <a:srgbClr val="FBAE40"/>
          </p15:clr>
        </p15:guide>
        <p15:guide id="2" pos="2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7" y="6100776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3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15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21" y="6100776"/>
            <a:ext cx="2143761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711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4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67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1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04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80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4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81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83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47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747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78192C-617A-4555-9843-61AB287341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A88244-4720-4EA2-9379-343812C6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1ACE7D-9533-4D52-9AE6-56CD76AA1E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9BB17-B592-4CDB-972C-5B22D24B6B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4545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F01DDA-AA22-4A7B-A602-5F731AB990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8BE7710-3726-4793-A95A-D9733081E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A5505C-F5F6-4B67-9E49-200E53A495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3FD36-FE5A-4575-9BDC-9FA9D72489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18255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BE130E-11AA-4E8B-8241-88C6904F79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FD532D-6707-4632-B26D-E8837D7374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47D053-B6C5-4D62-A242-633A3E9728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49FFC-D83A-49A8-A70F-406658B615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3060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8A979-AA6A-41A1-885F-D9DCDBCC70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AD70CC-4F2E-476A-9E1B-6992CBD669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962D0-2793-4FA6-958E-D8EB6EA850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0254C-67FD-46C3-AA82-E577143DFC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2127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9BBA252-E20E-41D3-9AAC-786B325C80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FBF347D-A12A-409F-842B-CEAE46FD20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1866A43-5CDF-4345-9491-B162CF4D69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83857-1629-40B4-BEC9-31612E7C2B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2563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E0F87E-CF73-4097-8A6C-A271F21AA8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34FDB2A-9386-4A2D-993C-BCAEB4C14D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A3E09B-A728-4071-995F-8C834B8009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4BEB-43CF-48D6-A22C-103D98D8DA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644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71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9AE076D-8F03-4FCA-A7A6-3B8F7EED41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8A0E698-6787-4FF4-A0A5-75F066499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1EF2336-72E2-49E7-9C9B-1280B1C358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7DDB9A-988A-41BA-B9A2-1B441A9B0B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9141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C1AB6-3260-4D4A-A839-6FEA70A7DD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7857F4-854B-44B6-85CC-867B2C3A93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94C7C-7F98-414A-8DA1-DF4E9CC923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1EB8B-5445-4FDE-BDA6-95DD0AA30B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5989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BBBC9-616D-434A-B7FF-8693B753A2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9B37FC-E994-406A-841E-5FCF3EB828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77741-F3E0-4E3D-A477-2B56033470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4F1CF-E04C-4649-9168-8481EA4F30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8137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ABD468-E490-4D03-9D78-B5CEF501DD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7BF112-6B44-4D36-A343-445147C6FA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371A9A-CE27-4688-9468-F406C7102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ED5C5-E631-467F-94F3-C449DF1049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04231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32B7A3-EAEA-4034-B563-0F35CE7E91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D9B48E-6EE3-45B8-A40A-F4AEAD29B2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F748FA-4A59-418C-9B9B-E04A7AC9CE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18213-2096-4097-A2A2-7950BBECAA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82839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58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90888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329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1848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98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33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09362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787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8802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7375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020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393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64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713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0320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18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3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print"/>
          <a:srcRect r="1346"/>
          <a:stretch/>
        </p:blipFill>
        <p:spPr>
          <a:xfrm>
            <a:off x="517" y="341949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29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3" y="2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3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7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9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3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0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3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7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2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86029" indent="-286029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80000"/>
        <a:buFontTx/>
        <a:buBlip>
          <a:blip r:embed="rId15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1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70000"/>
        <a:buFontTx/>
        <a:buBlip>
          <a:blip r:embed="rId15"/>
        </a:buBlip>
        <a:defRPr sz="15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2" indent="-228600" algn="just" defTabSz="914402" rtl="0" eaLnBrk="1" latinLnBrk="0" hangingPunct="1">
        <a:lnSpc>
          <a:spcPct val="120000"/>
        </a:lnSpc>
        <a:spcBef>
          <a:spcPts val="0"/>
        </a:spcBef>
        <a:spcAft>
          <a:spcPts val="476"/>
        </a:spcAft>
        <a:buSzPct val="60000"/>
        <a:buFontTx/>
        <a:buBlip>
          <a:blip r:embed="rId15"/>
        </a:buBlip>
        <a:defRPr sz="135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3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4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5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7" indent="-228600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2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3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7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EAC31-AAB0-41B3-9117-8046D306DA8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A99E-BA27-4B8A-8141-4BADAAFB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184AAF-A808-49EF-A31A-ED0E9C01E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418D2F-1F6A-42EA-9D02-FA2FD74DF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61789C3-E2EA-45C8-B45B-9990A86CA7B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E1BF68D-6EF1-42E8-B2A2-BCE3DCC487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D229524-6734-4D7D-910B-D0EE6AAA2F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CC82EB1-AD40-40E1-8D4E-1277E96CCA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06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4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arxiv.org/abs/1807.01251" TargetMode="Externa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1901.0652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1901.0652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1901.06523" TargetMode="External"/><Relationship Id="rId4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6523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6523" TargetMode="External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1901.06523" TargetMode="External"/><Relationship Id="rId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40.png"/><Relationship Id="rId7" Type="http://schemas.openxmlformats.org/officeDocument/2006/relationships/image" Target="../media/image51.em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emf"/><Relationship Id="rId5" Type="http://schemas.openxmlformats.org/officeDocument/2006/relationships/image" Target="../media/image49.png"/><Relationship Id="rId10" Type="http://schemas.openxmlformats.org/officeDocument/2006/relationships/hyperlink" Target="https://arxiv.org/abs/1901.06523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6523" TargetMode="External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0.png"/><Relationship Id="rId5" Type="http://schemas.openxmlformats.org/officeDocument/2006/relationships/image" Target="../media/image66.png"/><Relationship Id="rId4" Type="http://schemas.openxmlformats.org/officeDocument/2006/relationships/image" Target="../media/image28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0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9.png"/><Relationship Id="rId7" Type="http://schemas.openxmlformats.org/officeDocument/2006/relationships/image" Target="../media/image7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iam.org/publications/journals/siam-journal-on-mathematics-of-data-science-simods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4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1901.06523" TargetMode="External"/><Relationship Id="rId4" Type="http://schemas.openxmlformats.org/officeDocument/2006/relationships/image" Target="../media/image3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hyperlink" Target="https://arxiv.org/abs/1901.06523" TargetMode="External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0.png"/><Relationship Id="rId5" Type="http://schemas.openxmlformats.org/officeDocument/2006/relationships/image" Target="../media/image371.png"/><Relationship Id="rId4" Type="http://schemas.openxmlformats.org/officeDocument/2006/relationships/image" Target="../media/image3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rxiv.org/abs/1901.06523" TargetMode="External"/><Relationship Id="rId5" Type="http://schemas.openxmlformats.org/officeDocument/2006/relationships/image" Target="../media/image322.png"/><Relationship Id="rId4" Type="http://schemas.openxmlformats.org/officeDocument/2006/relationships/image" Target="../media/image9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40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8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pPr marL="0" marR="0" lvl="0" indent="0" algn="ctr" defTabSz="864017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 principle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2023年10月2日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许志钦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spatial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DNN fitting</a:t>
            </a:r>
          </a:p>
        </p:txBody>
      </p:sp>
      <p:pic>
        <p:nvPicPr>
          <p:cNvPr id="7" name="animationxy">
            <a:hlinkClick r:id="" action="ppaction://media"/>
            <a:extLst>
              <a:ext uri="{FF2B5EF4-FFF2-40B4-BE49-F238E27FC236}">
                <a16:creationId xmlns:a16="http://schemas.microsoft.com/office/drawing/2014/main" id="{FF6965F0-5769-4989-B5E7-8BAC4A9E8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496" y="933964"/>
            <a:ext cx="7888660" cy="5256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2E46A1-CE75-410D-99F2-4BFFBB2F43D6}"/>
              </a:ext>
            </a:extLst>
          </p:cNvPr>
          <p:cNvSpPr txBox="1"/>
          <p:nvPr/>
        </p:nvSpPr>
        <p:spPr>
          <a:xfrm>
            <a:off x="4639377" y="934277"/>
            <a:ext cx="417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From landscape to detail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17DDA8-611A-4EDD-87A5-4B3DA0B8C5C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effectLst/>
                <a:latin typeface="Helvetica" panose="020B0604020202020204" pitchFamily="34" charset="0"/>
                <a:hlinkClick r:id="rId5"/>
              </a:rPr>
              <a:t>1807.01251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9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D91A70C9-8EFD-414E-9794-CEC0C8944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508" y="1115775"/>
            <a:ext cx="6943021" cy="462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Fourier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DNN fitting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BDB4F-E0BB-471F-B672-CF5A16DA6D0B}"/>
              </a:ext>
            </a:extLst>
          </p:cNvPr>
          <p:cNvSpPr txBox="1"/>
          <p:nvPr/>
        </p:nvSpPr>
        <p:spPr>
          <a:xfrm>
            <a:off x="6015700" y="5665223"/>
            <a:ext cx="24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Frequency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45A69-737C-4C7B-A8C1-398168335651}"/>
              </a:ext>
            </a:extLst>
          </p:cNvPr>
          <p:cNvSpPr txBox="1"/>
          <p:nvPr/>
        </p:nvSpPr>
        <p:spPr>
          <a:xfrm rot="16200000">
            <a:off x="2212812" y="3081218"/>
            <a:ext cx="1815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Amplitude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EFFDE-9D4B-431D-AAC5-3C626AF04B96}"/>
              </a:ext>
            </a:extLst>
          </p:cNvPr>
          <p:cNvSpPr txBox="1"/>
          <p:nvPr/>
        </p:nvSpPr>
        <p:spPr>
          <a:xfrm>
            <a:off x="1674796" y="934277"/>
            <a:ext cx="858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2"/>
                </a:solidFill>
              </a:rPr>
              <a:t>Frequency principle: From low frequency to high frequency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650268-97E4-45AD-9694-0300F9A8A2B0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effectLst/>
                <a:latin typeface="Helvetica" panose="020B0604020202020204" pitchFamily="34" charset="0"/>
                <a:hlinkClick r:id="rId5"/>
              </a:rPr>
              <a:t>1807.01251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Helvetica" panose="020B0604020202020204" pitchFamily="34" charset="0"/>
              </a:rPr>
              <a:t>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172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D91A70C9-8EFD-414E-9794-CEC0C8944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508" y="1115775"/>
            <a:ext cx="6943021" cy="462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process of 1d example in Fourier domain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1E9E7-CB6D-4922-A0BF-BA30352A1F37}"/>
              </a:ext>
            </a:extLst>
          </p:cNvPr>
          <p:cNvSpPr txBox="1"/>
          <p:nvPr/>
        </p:nvSpPr>
        <p:spPr>
          <a:xfrm>
            <a:off x="0" y="1996954"/>
            <a:ext cx="3426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DNN fitting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BDB4F-E0BB-471F-B672-CF5A16DA6D0B}"/>
              </a:ext>
            </a:extLst>
          </p:cNvPr>
          <p:cNvSpPr txBox="1"/>
          <p:nvPr/>
        </p:nvSpPr>
        <p:spPr>
          <a:xfrm>
            <a:off x="6015700" y="5665223"/>
            <a:ext cx="24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Frequency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45A69-737C-4C7B-A8C1-398168335651}"/>
              </a:ext>
            </a:extLst>
          </p:cNvPr>
          <p:cNvSpPr txBox="1"/>
          <p:nvPr/>
        </p:nvSpPr>
        <p:spPr>
          <a:xfrm rot="16200000">
            <a:off x="2212812" y="3081218"/>
            <a:ext cx="1815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Amplitude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EFFDE-9D4B-431D-AAC5-3C626AF04B96}"/>
              </a:ext>
            </a:extLst>
          </p:cNvPr>
          <p:cNvSpPr txBox="1"/>
          <p:nvPr/>
        </p:nvSpPr>
        <p:spPr>
          <a:xfrm>
            <a:off x="1674796" y="934277"/>
            <a:ext cx="858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principle: From low frequency to high frequency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0A38E8-FA38-40C9-81C4-07BA1C19B93F}"/>
              </a:ext>
            </a:extLst>
          </p:cNvPr>
          <p:cNvSpPr txBox="1"/>
          <p:nvPr/>
        </p:nvSpPr>
        <p:spPr>
          <a:xfrm>
            <a:off x="9634888" y="2146434"/>
            <a:ext cx="2281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Amplitude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?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091590-0C80-4725-9E11-241C50A2B1A4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1807.01251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549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Important problems in this field 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22DD67F-50C9-4AFD-AA3C-009CF414AEC9}"/>
              </a:ext>
            </a:extLst>
          </p:cNvPr>
          <p:cNvSpPr txBox="1">
            <a:spLocks/>
          </p:cNvSpPr>
          <p:nvPr/>
        </p:nvSpPr>
        <p:spPr>
          <a:xfrm>
            <a:off x="4132321" y="918681"/>
            <a:ext cx="4076299" cy="58403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Equal amplitudes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DC9C22-C802-4B08-AA95-FA583E12977F}"/>
                  </a:ext>
                </a:extLst>
              </p:cNvPr>
              <p:cNvSpPr txBox="1"/>
              <p:nvPr/>
            </p:nvSpPr>
            <p:spPr>
              <a:xfrm>
                <a:off x="1590853" y="5659402"/>
                <a:ext cx="433189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DC9C22-C802-4B08-AA95-FA583E129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53" y="5659402"/>
                <a:ext cx="433189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FB59D18-AB3C-4B73-A68F-DA98EE2E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968" y="5663554"/>
            <a:ext cx="3529013" cy="483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B1452D-2F8E-476E-AF56-3152E337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66" y="1765347"/>
            <a:ext cx="9990667" cy="3894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E5501C-CD46-4357-B1F2-7DF7088213A8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88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AE34A-BB7B-4E0E-BF3D-685AD8A1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Spatial domain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3D3B92-4A64-46B5-BFAB-B85238A9D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80" y="799548"/>
            <a:ext cx="6520007" cy="54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9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0A3F-7FC1-44CB-91A7-8AF9D5A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data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43CDC-86EC-406B-90F5-E7EEB4F7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98" y="1554816"/>
            <a:ext cx="8931691" cy="33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0A3F-7FC1-44CB-91A7-8AF9D5A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73E50E-DC58-4F64-9454-163C74A4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" y="1785761"/>
            <a:ext cx="11840929" cy="3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4BC5AF9-F2D7-4AA7-8055-E01D227C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Difficulty of frequency attracts attention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D68043C-FCBD-4C2D-B15F-2AE60F10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 important principle for the convergence of the DL networks and PINN networks is the Frequency-principle</a:t>
            </a:r>
          </a:p>
          <a:p>
            <a:pPr lvl="1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Markidis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2103.09655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Recently, frequency analysis on Convolution Neural Networks (CNNs) has attracted more and more attention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</a:p>
          <a:p>
            <a:pPr lvl="1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 Li et al.,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arxiv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2103.11093</a:t>
            </a: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this work, we shall use the F-principle to observe the performance of adaptive activation function</a:t>
            </a:r>
          </a:p>
          <a:p>
            <a:pPr lvl="1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Jagtap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Karniadakis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Journal of Computational Physics, 2020. </a:t>
            </a:r>
          </a:p>
          <a:p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Fourier Features Let Networks Learn High Frequency Functions in Low Dimensional Domains</a:t>
            </a:r>
          </a:p>
          <a:p>
            <a:pPr lvl="1"/>
            <a:r>
              <a:rPr lang="en-US" altLang="zh-CN" sz="18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Tancik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et al., 2020</a:t>
            </a:r>
          </a:p>
          <a:p>
            <a:r>
              <a:rPr lang="en-US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……</a:t>
            </a:r>
            <a:endParaRPr lang="zh-CN" altLang="en-US" sz="22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47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91B02-20D4-FD32-3441-433C3324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1" kern="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Algorithms inspired by F-Principle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2D04D3-8F0E-1796-F729-10FD6373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4" y="4078678"/>
            <a:ext cx="6367555" cy="2156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435864-9363-F633-8AEC-8090097C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74" y="3858377"/>
            <a:ext cx="6077194" cy="1240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B80637-A00F-448C-55E6-71F39385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6" y="855051"/>
            <a:ext cx="7266865" cy="15833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4072F7-5AC7-A75C-A3A3-CC7474E28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" y="2368077"/>
            <a:ext cx="7556500" cy="154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1BCD9D-EA4A-FD1F-2A73-0C97FEEE3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552" y="4476107"/>
            <a:ext cx="6681611" cy="13620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1F21AA-2657-6C5C-ADAF-45ACB1FFE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931635"/>
            <a:ext cx="7023100" cy="2273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F8D6AC-3542-5B4F-C9E6-587AF5B32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4037" y="3173815"/>
            <a:ext cx="6813126" cy="13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5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A50D04-1614-4545-8192-A1D0ACDAD6AC}"/>
              </a:ext>
            </a:extLst>
          </p:cNvPr>
          <p:cNvSpPr txBox="1"/>
          <p:nvPr/>
        </p:nvSpPr>
        <p:spPr>
          <a:xfrm>
            <a:off x="0" y="29798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High-dimensional real data?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30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48C20-6A97-5B08-FCDA-4D7DB47B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Long-standing problems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D2071-F9D7-5337-AED1-5802B1AA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1024"/>
            <a:ext cx="12192000" cy="19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E99D5-F6E2-ECB3-4485-1BAFBAC7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76" y="882295"/>
            <a:ext cx="6345721" cy="1182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7AA55-16D2-A173-3255-3E4A87823EDB}"/>
              </a:ext>
            </a:extLst>
          </p:cNvPr>
          <p:cNvSpPr txBox="1"/>
          <p:nvPr/>
        </p:nvSpPr>
        <p:spPr>
          <a:xfrm>
            <a:off x="1861261" y="958468"/>
            <a:ext cx="1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1995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DCCDEE-4BB4-C9B9-89B2-D0F5796B2C15}"/>
              </a:ext>
            </a:extLst>
          </p:cNvPr>
          <p:cNvSpPr txBox="1"/>
          <p:nvPr/>
        </p:nvSpPr>
        <p:spPr>
          <a:xfrm>
            <a:off x="9471102" y="5859647"/>
            <a:ext cx="272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Leo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Breiman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1995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488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Frequency</a:t>
            </a:r>
            <a:r>
              <a:rPr lang="en-US" sz="3200" dirty="0"/>
              <a:t> </a:t>
            </a:r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9F31F5FD-DB27-40F9-8ED0-F80E9FF80BEF}"/>
              </a:ext>
            </a:extLst>
          </p:cNvPr>
          <p:cNvSpPr txBox="1">
            <a:spLocks/>
          </p:cNvSpPr>
          <p:nvPr/>
        </p:nvSpPr>
        <p:spPr bwMode="auto">
          <a:xfrm>
            <a:off x="988979" y="919096"/>
            <a:ext cx="4776521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Image frequency (not used)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798B38B6-C7DE-4EF3-BF1D-FF4FACC95EDA}"/>
              </a:ext>
            </a:extLst>
          </p:cNvPr>
          <p:cNvSpPr txBox="1">
            <a:spLocks/>
          </p:cNvSpPr>
          <p:nvPr/>
        </p:nvSpPr>
        <p:spPr bwMode="auto">
          <a:xfrm>
            <a:off x="635089" y="1712862"/>
            <a:ext cx="4863148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This frequency corresponds to the rate of change of intensity across neighboring pixels.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23DCB369-F197-4F38-8BB5-153D54D77FED}"/>
              </a:ext>
            </a:extLst>
          </p:cNvPr>
          <p:cNvSpPr txBox="1">
            <a:spLocks/>
          </p:cNvSpPr>
          <p:nvPr/>
        </p:nvSpPr>
        <p:spPr bwMode="auto">
          <a:xfrm>
            <a:off x="7119173" y="919096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Response frequency</a:t>
            </a: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3B4F3DF5-9C8A-40B9-9D0F-B260DF80B210}"/>
              </a:ext>
            </a:extLst>
          </p:cNvPr>
          <p:cNvSpPr txBox="1">
            <a:spLocks/>
          </p:cNvSpPr>
          <p:nvPr/>
        </p:nvSpPr>
        <p:spPr bwMode="auto">
          <a:xfrm>
            <a:off x="5894447" y="1610787"/>
            <a:ext cx="6140151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a general Input-Output mapping f.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High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freq</a:t>
            </a:r>
            <a:r>
              <a: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： 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small change of the intensity of the </a:t>
            </a:r>
            <a:r>
              <a:rPr kumimoji="0" 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i-th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 pixel in the image might induce a large change of the output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476EDC-587F-461A-95AB-354C9BE10BB4}"/>
              </a:ext>
            </a:extLst>
          </p:cNvPr>
          <p:cNvSpPr/>
          <p:nvPr/>
        </p:nvSpPr>
        <p:spPr>
          <a:xfrm>
            <a:off x="635089" y="3586431"/>
            <a:ext cx="1856072" cy="1087438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C5BB59-2B29-4E19-A468-4B11DA2A1017}"/>
              </a:ext>
            </a:extLst>
          </p:cNvPr>
          <p:cNvSpPr txBox="1"/>
          <p:nvPr/>
        </p:nvSpPr>
        <p:spPr>
          <a:xfrm>
            <a:off x="748364" y="479927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Zero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Same color</a:t>
            </a:r>
          </a:p>
        </p:txBody>
      </p:sp>
      <p:pic>
        <p:nvPicPr>
          <p:cNvPr id="20" name="Picture 2" descr="Image result for 变化 很大 自然图像">
            <a:extLst>
              <a:ext uri="{FF2B5EF4-FFF2-40B4-BE49-F238E27FC236}">
                <a16:creationId xmlns:a16="http://schemas.microsoft.com/office/drawing/2014/main" id="{9C4874E9-59A0-4EC3-80D7-E28837F8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367" y="3553491"/>
            <a:ext cx="1667540" cy="11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101548D-AB08-40AF-97EA-8D2552880E2C}"/>
              </a:ext>
            </a:extLst>
          </p:cNvPr>
          <p:cNvSpPr txBox="1"/>
          <p:nvPr/>
        </p:nvSpPr>
        <p:spPr>
          <a:xfrm>
            <a:off x="3400107" y="479927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Sharp edge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8D862BEA-59E3-41CF-A0E1-AAF582FB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50" y="3284621"/>
            <a:ext cx="5982748" cy="23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22FC75B-1ECE-48D4-A177-5F23A397D720}"/>
              </a:ext>
            </a:extLst>
          </p:cNvPr>
          <p:cNvSpPr txBox="1"/>
          <p:nvPr/>
        </p:nvSpPr>
        <p:spPr>
          <a:xfrm>
            <a:off x="7197083" y="5738849"/>
            <a:ext cx="353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: Adversarial example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CB5EE39-AA20-40FF-8B14-9DD2D7FC96FB}"/>
              </a:ext>
            </a:extLst>
          </p:cNvPr>
          <p:cNvSpPr/>
          <p:nvPr/>
        </p:nvSpPr>
        <p:spPr>
          <a:xfrm>
            <a:off x="10870497" y="5739424"/>
            <a:ext cx="11641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dium-content-sans-serif-font"/>
                <a:ea typeface="黑体"/>
                <a:cs typeface="+mn-cs"/>
              </a:rPr>
              <a:t>Goodfellow et al.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6D7D3A-77AA-4FD3-8014-DC9C0A986175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8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of high frequency</a:t>
            </a:r>
            <a:endParaRPr lang="zh-CN" altLang="en-US" dirty="0"/>
          </a:p>
        </p:txBody>
      </p:sp>
      <p:sp>
        <p:nvSpPr>
          <p:cNvPr id="17" name="双括号 16">
            <a:extLst>
              <a:ext uri="{FF2B5EF4-FFF2-40B4-BE49-F238E27FC236}">
                <a16:creationId xmlns:a16="http://schemas.microsoft.com/office/drawing/2014/main" id="{062FC88B-FB78-4D60-981F-806222379BFD}"/>
              </a:ext>
            </a:extLst>
          </p:cNvPr>
          <p:cNvSpPr/>
          <p:nvPr/>
        </p:nvSpPr>
        <p:spPr>
          <a:xfrm>
            <a:off x="3161097" y="1076183"/>
            <a:ext cx="914400" cy="4449762"/>
          </a:xfrm>
          <a:prstGeom prst="bracketPair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D2EC56-27F5-4892-B6F6-8AECAECCAB68}"/>
                  </a:ext>
                </a:extLst>
              </p:cNvPr>
              <p:cNvSpPr txBox="1"/>
              <p:nvPr/>
            </p:nvSpPr>
            <p:spPr>
              <a:xfrm>
                <a:off x="3313497" y="1205564"/>
                <a:ext cx="60960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D2EC56-27F5-4892-B6F6-8AECAECCA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97" y="1205564"/>
                <a:ext cx="609600" cy="4401205"/>
              </a:xfrm>
              <a:prstGeom prst="rect">
                <a:avLst/>
              </a:prstGeom>
              <a:blipFill>
                <a:blip r:embed="rId2"/>
                <a:stretch>
                  <a:fillRect r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18">
            <a:extLst>
              <a:ext uri="{FF2B5EF4-FFF2-40B4-BE49-F238E27FC236}">
                <a16:creationId xmlns:a16="http://schemas.microsoft.com/office/drawing/2014/main" id="{DEB97F9F-F25A-48AF-B11E-4B35CE963406}"/>
              </a:ext>
            </a:extLst>
          </p:cNvPr>
          <p:cNvSpPr/>
          <p:nvPr/>
        </p:nvSpPr>
        <p:spPr>
          <a:xfrm>
            <a:off x="4761297" y="2843864"/>
            <a:ext cx="2438400" cy="457200"/>
          </a:xfrm>
          <a:prstGeom prst="right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0" name="双括号 19">
            <a:extLst>
              <a:ext uri="{FF2B5EF4-FFF2-40B4-BE49-F238E27FC236}">
                <a16:creationId xmlns:a16="http://schemas.microsoft.com/office/drawing/2014/main" id="{CD8B89EE-7D37-44F6-B513-6A90F8F5B95A}"/>
              </a:ext>
            </a:extLst>
          </p:cNvPr>
          <p:cNvSpPr/>
          <p:nvPr/>
        </p:nvSpPr>
        <p:spPr>
          <a:xfrm>
            <a:off x="8225466" y="1967564"/>
            <a:ext cx="457200" cy="2209800"/>
          </a:xfrm>
          <a:prstGeom prst="bracketPair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CD0D34-B4B7-47CB-A8D0-0F7C2D76768B}"/>
              </a:ext>
            </a:extLst>
          </p:cNvPr>
          <p:cNvSpPr txBox="1"/>
          <p:nvPr/>
        </p:nvSpPr>
        <p:spPr>
          <a:xfrm>
            <a:off x="3008697" y="578861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Pixel value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EC859F-E88D-46FB-BA8A-2B70F535AC7A}"/>
              </a:ext>
            </a:extLst>
          </p:cNvPr>
          <p:cNvSpPr txBox="1"/>
          <p:nvPr/>
        </p:nvSpPr>
        <p:spPr>
          <a:xfrm>
            <a:off x="8073066" y="4634564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Label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244C8C6-5D4B-4B8E-A10A-1889E7BF4C88}"/>
                  </a:ext>
                </a:extLst>
              </p:cNvPr>
              <p:cNvSpPr txBox="1"/>
              <p:nvPr/>
            </p:nvSpPr>
            <p:spPr>
              <a:xfrm>
                <a:off x="8149266" y="1967564"/>
                <a:ext cx="609600" cy="196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0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0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244C8C6-5D4B-4B8E-A10A-1889E7BF4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6" y="1967564"/>
                <a:ext cx="609600" cy="1969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BB1647E-1752-4F91-86E6-3EDEB557F396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4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0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of high frequency</a:t>
            </a:r>
            <a:endParaRPr lang="zh-CN" altLang="en-US" dirty="0"/>
          </a:p>
        </p:txBody>
      </p:sp>
      <p:sp>
        <p:nvSpPr>
          <p:cNvPr id="17" name="双括号 16">
            <a:extLst>
              <a:ext uri="{FF2B5EF4-FFF2-40B4-BE49-F238E27FC236}">
                <a16:creationId xmlns:a16="http://schemas.microsoft.com/office/drawing/2014/main" id="{062FC88B-FB78-4D60-981F-806222379BFD}"/>
              </a:ext>
            </a:extLst>
          </p:cNvPr>
          <p:cNvSpPr/>
          <p:nvPr/>
        </p:nvSpPr>
        <p:spPr>
          <a:xfrm>
            <a:off x="3161097" y="1076183"/>
            <a:ext cx="914400" cy="4449762"/>
          </a:xfrm>
          <a:prstGeom prst="bracketPair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D2EC56-27F5-4892-B6F6-8AECAECCAB68}"/>
                  </a:ext>
                </a:extLst>
              </p:cNvPr>
              <p:cNvSpPr txBox="1"/>
              <p:nvPr/>
            </p:nvSpPr>
            <p:spPr>
              <a:xfrm>
                <a:off x="3313497" y="1205564"/>
                <a:ext cx="60960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.</a:t>
                </a: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D2EC56-27F5-4892-B6F6-8AECAECCA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97" y="1205564"/>
                <a:ext cx="609600" cy="4401205"/>
              </a:xfrm>
              <a:prstGeom prst="rect">
                <a:avLst/>
              </a:prstGeom>
              <a:blipFill>
                <a:blip r:embed="rId2"/>
                <a:stretch>
                  <a:fillRect r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18">
            <a:extLst>
              <a:ext uri="{FF2B5EF4-FFF2-40B4-BE49-F238E27FC236}">
                <a16:creationId xmlns:a16="http://schemas.microsoft.com/office/drawing/2014/main" id="{DEB97F9F-F25A-48AF-B11E-4B35CE963406}"/>
              </a:ext>
            </a:extLst>
          </p:cNvPr>
          <p:cNvSpPr/>
          <p:nvPr/>
        </p:nvSpPr>
        <p:spPr>
          <a:xfrm>
            <a:off x="4761297" y="2843864"/>
            <a:ext cx="2438400" cy="457200"/>
          </a:xfrm>
          <a:prstGeom prst="right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0" name="双括号 19">
            <a:extLst>
              <a:ext uri="{FF2B5EF4-FFF2-40B4-BE49-F238E27FC236}">
                <a16:creationId xmlns:a16="http://schemas.microsoft.com/office/drawing/2014/main" id="{CD8B89EE-7D37-44F6-B513-6A90F8F5B95A}"/>
              </a:ext>
            </a:extLst>
          </p:cNvPr>
          <p:cNvSpPr/>
          <p:nvPr/>
        </p:nvSpPr>
        <p:spPr>
          <a:xfrm>
            <a:off x="8225466" y="1967564"/>
            <a:ext cx="457200" cy="2209800"/>
          </a:xfrm>
          <a:prstGeom prst="bracketPair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CD0D34-B4B7-47CB-A8D0-0F7C2D76768B}"/>
              </a:ext>
            </a:extLst>
          </p:cNvPr>
          <p:cNvSpPr txBox="1"/>
          <p:nvPr/>
        </p:nvSpPr>
        <p:spPr>
          <a:xfrm>
            <a:off x="3008697" y="578861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Pixel value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EC859F-E88D-46FB-BA8A-2B70F535AC7A}"/>
              </a:ext>
            </a:extLst>
          </p:cNvPr>
          <p:cNvSpPr txBox="1"/>
          <p:nvPr/>
        </p:nvSpPr>
        <p:spPr>
          <a:xfrm>
            <a:off x="8073066" y="4634564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Label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244C8C6-5D4B-4B8E-A10A-1889E7BF4C88}"/>
                  </a:ext>
                </a:extLst>
              </p:cNvPr>
              <p:cNvSpPr txBox="1"/>
              <p:nvPr/>
            </p:nvSpPr>
            <p:spPr>
              <a:xfrm>
                <a:off x="8149266" y="1967564"/>
                <a:ext cx="6096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0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.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0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244C8C6-5D4B-4B8E-A10A-1889E7BF4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66" y="1967564"/>
                <a:ext cx="6096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加号 2">
            <a:extLst>
              <a:ext uri="{FF2B5EF4-FFF2-40B4-BE49-F238E27FC236}">
                <a16:creationId xmlns:a16="http://schemas.microsoft.com/office/drawing/2014/main" id="{DFF97805-4D77-4CA5-B4FD-CAFCE636A72F}"/>
              </a:ext>
            </a:extLst>
          </p:cNvPr>
          <p:cNvSpPr/>
          <p:nvPr/>
        </p:nvSpPr>
        <p:spPr>
          <a:xfrm>
            <a:off x="3846897" y="1983606"/>
            <a:ext cx="228600" cy="228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AA7A8C2-6019-44C9-A35C-2F188CB7364B}"/>
                  </a:ext>
                </a:extLst>
              </p:cNvPr>
              <p:cNvSpPr txBox="1"/>
              <p:nvPr/>
            </p:nvSpPr>
            <p:spPr>
              <a:xfrm>
                <a:off x="4151697" y="1888296"/>
                <a:ext cx="53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AA7A8C2-6019-44C9-A35C-2F188CB73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97" y="1888296"/>
                <a:ext cx="5334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F991398-3FE5-467A-9AE1-697993996316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46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</a:t>
            </a:r>
            <a:r>
              <a:rPr lang="en-US" altLang="zh-CN" sz="3200" dirty="0"/>
              <a:t>-Principle in high dimension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7">
                <a:extLst>
                  <a:ext uri="{FF2B5EF4-FFF2-40B4-BE49-F238E27FC236}">
                    <a16:creationId xmlns:a16="http://schemas.microsoft.com/office/drawing/2014/main" id="{3E7050CB-4369-46BD-BAEA-004B8A5E49A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5640" y="1183506"/>
                <a:ext cx="11135117" cy="4490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Nonuniform Discrete Fourier transform (NUDFT) for training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sz="2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600" b="1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2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sz="2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sz="2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</m:t>
                            </m:r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𝐤</m:t>
                            </m:r>
                            <m:r>
                              <a:rPr kumimoji="0" lang="en-US" sz="2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0" lang="en-US" sz="2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6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kumimoji="0" lang="en-US" sz="2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sz="26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08080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6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08080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6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08080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)=</m:t>
                    </m:r>
                    <m:f>
                      <m:fPr>
                        <m:ctrlP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6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𝐱</m:t>
                            </m:r>
                          </m:e>
                          <m:sub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  <m:r>
                          <a:rPr kumimoji="0" lang="en-US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808080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  <m:sSup>
                          <m:sSupPr>
                            <m:ctrlP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6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sz="26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</m:t>
                            </m:r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6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𝐤</m:t>
                            </m:r>
                            <m:r>
                              <a:rPr kumimoji="0" lang="en-US" sz="26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08080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0" lang="en-US" sz="26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08080">
                                        <a:lumMod val="5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600" b="1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08080">
                                        <a:lumMod val="5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08080">
                                        <a:lumMod val="5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Difficulty: 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Curse of dimensionality, i.e., #</a:t>
                </a:r>
                <a14:m>
                  <m:oMath xmlns:m="http://schemas.openxmlformats.org/officeDocument/2006/math">
                    <m:r>
                      <a:rPr kumimoji="0" lang="en-US" sz="26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𝐤</m:t>
                    </m:r>
                  </m:oMath>
                </a14:m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grows exponentially with dimension of problem </a:t>
                </a:r>
                <a14:m>
                  <m:oMath xmlns:m="http://schemas.openxmlformats.org/officeDocument/2006/math">
                    <m:r>
                      <a:rPr kumimoji="0" lang="en-US" sz="26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Our approaches: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Projection</a:t>
                </a: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, i.e., choose </a:t>
                </a:r>
                <a14:m>
                  <m:oMath xmlns:m="http://schemas.openxmlformats.org/officeDocument/2006/math">
                    <m:r>
                      <a:rPr kumimoji="0" lang="en-US" sz="2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𝐤</m:t>
                    </m:r>
                    <m:r>
                      <a:rPr kumimoji="0" lang="en-US" sz="26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sz="26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sSub>
                      <m:sSubPr>
                        <m:ctrlPr>
                          <a:rPr kumimoji="0" lang="en-US" sz="26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600" b="1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𝐩</m:t>
                        </m:r>
                      </m:e>
                      <m:sub>
                        <m:r>
                          <a:rPr kumimoji="0" lang="en-US" sz="26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6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Filtering</a:t>
                </a:r>
                <a:endPara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4" name="Content Placeholder 7">
                <a:extLst>
                  <a:ext uri="{FF2B5EF4-FFF2-40B4-BE49-F238E27FC236}">
                    <a16:creationId xmlns:a16="http://schemas.microsoft.com/office/drawing/2014/main" id="{3E7050CB-4369-46BD-BAEA-004B8A5E4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640" y="1183506"/>
                <a:ext cx="11135117" cy="4490987"/>
              </a:xfrm>
              <a:prstGeom prst="rect">
                <a:avLst/>
              </a:prstGeom>
              <a:blipFill>
                <a:blip r:embed="rId2"/>
                <a:stretch>
                  <a:fillRect l="-986" t="-12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A2B4434-EDE4-4136-8A7F-6B8FE02F90E2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3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798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Projection approach to examine F-Principle in H-D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11B1BE9-61C0-4014-AA74-B2C6C1A0C28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1526" y="985052"/>
                <a:ext cx="11229232" cy="5317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Nonuniform Discrete Fourier transform (NUDFT) for training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sz="25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500" b="1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0" lang="en-US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25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sz="2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5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sz="25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</m:t>
                            </m:r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5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𝐤</m:t>
                            </m:r>
                            <m:r>
                              <a:rPr kumimoji="0" lang="en-US" sz="25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0" lang="en-US" sz="25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5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sz="25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Projection</a:t>
                </a:r>
                <a:r>
                  <a:rPr kumimoji="0" lang="en-US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, i.e., choose </a:t>
                </a:r>
                <a14:m>
                  <m:oMath xmlns:m="http://schemas.openxmlformats.org/officeDocument/2006/math">
                    <m:r>
                      <a:rPr kumimoji="0" lang="en-US" sz="25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𝐤</m:t>
                    </m:r>
                    <m:r>
                      <a:rPr kumimoji="0" lang="en-US" sz="25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5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sSub>
                      <m:sSubPr>
                        <m:ctrlPr>
                          <a:rPr kumimoji="0" lang="en-US" sz="25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500" b="1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𝐩</m:t>
                        </m:r>
                      </m:e>
                      <m:sub>
                        <m:r>
                          <a:rPr kumimoji="0" lang="en-US" sz="25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altLang="zh-CN" sz="25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altLang="zh-CN" sz="25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</m:t>
                            </m:r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altLang="zh-CN" sz="2500" b="0" i="1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kumimoji="0" lang="en-US" altLang="zh-CN" sz="2500" b="0" i="1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500" b="1" i="0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500" b="1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0" lang="en-US" altLang="zh-CN" sz="2500" b="0" i="1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0" lang="en-US" altLang="zh-CN" sz="25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500" b="1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0" lang="en-US" altLang="zh-CN" sz="25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5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2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5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5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𝐩</m:t>
                        </m:r>
                      </m:e>
                      <m:sub>
                        <m:r>
                          <a:rPr kumimoji="0" lang="en-US" altLang="zh-CN" sz="25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5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sSub>
                      <m:sSubPr>
                        <m:ctrlPr>
                          <a:rPr kumimoji="0" lang="en-US" altLang="zh-CN" sz="25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5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  <m:sub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5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altLang="zh-CN" sz="25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𝑹</m:t>
                    </m:r>
                  </m:oMath>
                </a14:m>
                <a:endParaRPr kumimoji="0" lang="en-US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altLang="zh-CN" sz="25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𝐤</m:t>
                        </m:r>
                      </m:sub>
                    </m:sSub>
                    <m:r>
                      <a:rPr kumimoji="0" lang="en-US" altLang="zh-CN" sz="25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5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25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</m:t>
                            </m:r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25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altLang="zh-CN" sz="2500" b="0" i="1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kumimoji="0" lang="en-US" altLang="zh-CN" sz="25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5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altLang="zh-CN" sz="25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0" lang="en-US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{</m:t>
                    </m:r>
                    <m:d>
                      <m:dPr>
                        <m:ctrlP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sz="2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r>
                  <a:rPr kumimoji="0" lang="en-US" sz="2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 one dimensional Fourier transform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/>
                    <a:cs typeface="+mn-cs"/>
                  </a:rPr>
                  <a:t>For example: Select the direction where data has the largest variance, i.e., first principle direction</a:t>
                </a: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11B1BE9-61C0-4014-AA74-B2C6C1A0C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526" y="985052"/>
                <a:ext cx="11229232" cy="5317383"/>
              </a:xfrm>
              <a:prstGeom prst="rect">
                <a:avLst/>
              </a:prstGeom>
              <a:blipFill>
                <a:blip r:embed="rId2"/>
                <a:stretch>
                  <a:fillRect l="-869" t="-10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2E68E44-544C-41D5-A520-7E58E27DBBA7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3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082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Projection approach to examine F-Principle in H-D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1B138-CF39-4DBB-AB99-791D445E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44" y="1563356"/>
            <a:ext cx="6076147" cy="232778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77431F-7C36-4B68-86EB-40BC96C1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44" y="4001931"/>
            <a:ext cx="6164362" cy="22692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152C1033-047E-4FB9-9E73-5BCBB30679F0}"/>
              </a:ext>
            </a:extLst>
          </p:cNvPr>
          <p:cNvSpPr txBox="1"/>
          <p:nvPr/>
        </p:nvSpPr>
        <p:spPr>
          <a:xfrm>
            <a:off x="763050" y="2286456"/>
            <a:ext cx="26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MNIST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13C1D9E3-142E-416F-84DB-69E78A8A3D19}"/>
              </a:ext>
            </a:extLst>
          </p:cNvPr>
          <p:cNvSpPr txBox="1"/>
          <p:nvPr/>
        </p:nvSpPr>
        <p:spPr>
          <a:xfrm>
            <a:off x="763050" y="4614239"/>
            <a:ext cx="26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CIFAR10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B2B99149-534A-4999-BF8D-4561EC2A2C65}"/>
                  </a:ext>
                </a:extLst>
              </p:cNvPr>
              <p:cNvSpPr txBox="1"/>
              <p:nvPr/>
            </p:nvSpPr>
            <p:spPr>
              <a:xfrm>
                <a:off x="2687363" y="872299"/>
                <a:ext cx="7352324" cy="580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Relative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/|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B2B99149-534A-4999-BF8D-4561EC2A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63" y="872299"/>
                <a:ext cx="7352324" cy="580736"/>
              </a:xfrm>
              <a:prstGeom prst="rect">
                <a:avLst/>
              </a:prstGeom>
              <a:blipFill>
                <a:blip r:embed="rId4"/>
                <a:stretch>
                  <a:fillRect l="-1741" t="-5263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B183A33-A2D7-4C39-AF88-B1630E147E68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768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Filtering approach to examine F-Principle in H-D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29B017-D28D-48A9-BA31-485A37C6A84F}"/>
              </a:ext>
            </a:extLst>
          </p:cNvPr>
          <p:cNvCxnSpPr/>
          <p:nvPr/>
        </p:nvCxnSpPr>
        <p:spPr>
          <a:xfrm>
            <a:off x="1207710" y="3423872"/>
            <a:ext cx="2291379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673E4BC-9954-4169-8699-CB0B565835D9}"/>
              </a:ext>
            </a:extLst>
          </p:cNvPr>
          <p:cNvCxnSpPr/>
          <p:nvPr/>
        </p:nvCxnSpPr>
        <p:spPr>
          <a:xfrm flipV="1">
            <a:off x="1460515" y="1794089"/>
            <a:ext cx="0" cy="192024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F9DC07E-677F-4402-ABF9-83D3EAAA5717}"/>
              </a:ext>
            </a:extLst>
          </p:cNvPr>
          <p:cNvSpPr/>
          <p:nvPr/>
        </p:nvSpPr>
        <p:spPr>
          <a:xfrm>
            <a:off x="1455136" y="2051387"/>
            <a:ext cx="1140311" cy="506495"/>
          </a:xfrm>
          <a:custGeom>
            <a:avLst/>
            <a:gdLst>
              <a:gd name="connsiteX0" fmla="*/ 0 w 1140311"/>
              <a:gd name="connsiteY0" fmla="*/ 60052 h 506495"/>
              <a:gd name="connsiteX1" fmla="*/ 640080 w 1140311"/>
              <a:gd name="connsiteY1" fmla="*/ 38537 h 506495"/>
              <a:gd name="connsiteX2" fmla="*/ 1140311 w 1140311"/>
              <a:gd name="connsiteY2" fmla="*/ 506495 h 50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311" h="506495">
                <a:moveTo>
                  <a:pt x="0" y="60052"/>
                </a:moveTo>
                <a:cubicBezTo>
                  <a:pt x="225014" y="12091"/>
                  <a:pt x="450028" y="-35870"/>
                  <a:pt x="640080" y="38537"/>
                </a:cubicBezTo>
                <a:cubicBezTo>
                  <a:pt x="830132" y="112944"/>
                  <a:pt x="1034527" y="415055"/>
                  <a:pt x="1140311" y="506495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0CBE0B2-D2E6-4477-8F11-66AF4E8637FA}"/>
              </a:ext>
            </a:extLst>
          </p:cNvPr>
          <p:cNvSpPr/>
          <p:nvPr/>
        </p:nvSpPr>
        <p:spPr>
          <a:xfrm>
            <a:off x="2584689" y="2552503"/>
            <a:ext cx="876748" cy="683110"/>
          </a:xfrm>
          <a:custGeom>
            <a:avLst/>
            <a:gdLst>
              <a:gd name="connsiteX0" fmla="*/ 0 w 876748"/>
              <a:gd name="connsiteY0" fmla="*/ 0 h 683110"/>
              <a:gd name="connsiteX1" fmla="*/ 527125 w 876748"/>
              <a:gd name="connsiteY1" fmla="*/ 559397 h 683110"/>
              <a:gd name="connsiteX2" fmla="*/ 876748 w 876748"/>
              <a:gd name="connsiteY2" fmla="*/ 683110 h 68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748" h="683110">
                <a:moveTo>
                  <a:pt x="0" y="0"/>
                </a:moveTo>
                <a:cubicBezTo>
                  <a:pt x="190500" y="222772"/>
                  <a:pt x="381000" y="445545"/>
                  <a:pt x="527125" y="559397"/>
                </a:cubicBezTo>
                <a:cubicBezTo>
                  <a:pt x="673250" y="673249"/>
                  <a:pt x="805927" y="650837"/>
                  <a:pt x="876748" y="68311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85AB3B8-4E5B-4569-8CFB-DC4C85954C46}"/>
              </a:ext>
            </a:extLst>
          </p:cNvPr>
          <p:cNvCxnSpPr>
            <a:cxnSpLocks/>
          </p:cNvCxnSpPr>
          <p:nvPr/>
        </p:nvCxnSpPr>
        <p:spPr>
          <a:xfrm flipH="1">
            <a:off x="2584689" y="1476738"/>
            <a:ext cx="10760" cy="1930998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lgDash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AC48F08-8B26-481D-B9A0-C32EBEF2CEF7}"/>
                  </a:ext>
                </a:extLst>
              </p:cNvPr>
              <p:cNvSpPr txBox="1"/>
              <p:nvPr/>
            </p:nvSpPr>
            <p:spPr>
              <a:xfrm>
                <a:off x="1148554" y="1358865"/>
                <a:ext cx="21046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low-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freq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AC48F08-8B26-481D-B9A0-C32EBEF2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54" y="1358865"/>
                <a:ext cx="2104620" cy="461665"/>
              </a:xfrm>
              <a:prstGeom prst="rect">
                <a:avLst/>
              </a:prstGeom>
              <a:blipFill>
                <a:blip r:embed="rId2"/>
                <a:stretch>
                  <a:fillRect l="-4335" t="-9211" r="-10405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头: 下 30">
            <a:extLst>
              <a:ext uri="{FF2B5EF4-FFF2-40B4-BE49-F238E27FC236}">
                <a16:creationId xmlns:a16="http://schemas.microsoft.com/office/drawing/2014/main" id="{58B72114-AF41-405D-8458-CADA2195CAD9}"/>
              </a:ext>
            </a:extLst>
          </p:cNvPr>
          <p:cNvSpPr/>
          <p:nvPr/>
        </p:nvSpPr>
        <p:spPr>
          <a:xfrm>
            <a:off x="1912336" y="1701302"/>
            <a:ext cx="166736" cy="323190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BB470908-2D19-4422-8F20-EF41B74139E1}"/>
              </a:ext>
            </a:extLst>
          </p:cNvPr>
          <p:cNvSpPr/>
          <p:nvPr/>
        </p:nvSpPr>
        <p:spPr>
          <a:xfrm rot="1580540">
            <a:off x="3135394" y="2583418"/>
            <a:ext cx="146483" cy="552697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A8FBBAA-D2FE-439E-B92C-E3DEFE4EE4D6}"/>
                  </a:ext>
                </a:extLst>
              </p:cNvPr>
              <p:cNvSpPr txBox="1"/>
              <p:nvPr/>
            </p:nvSpPr>
            <p:spPr>
              <a:xfrm>
                <a:off x="2556001" y="2273708"/>
                <a:ext cx="25052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high-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freq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黑体"/>
                    <a:cs typeface="+mn-cs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A8FBBAA-D2FE-439E-B92C-E3DEFE4EE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001" y="2273708"/>
                <a:ext cx="250524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头: 下 33">
            <a:extLst>
              <a:ext uri="{FF2B5EF4-FFF2-40B4-BE49-F238E27FC236}">
                <a16:creationId xmlns:a16="http://schemas.microsoft.com/office/drawing/2014/main" id="{6F776871-739C-418D-9E5D-B2960CA885F6}"/>
              </a:ext>
            </a:extLst>
          </p:cNvPr>
          <p:cNvSpPr/>
          <p:nvPr/>
        </p:nvSpPr>
        <p:spPr>
          <a:xfrm rot="1580540">
            <a:off x="3135396" y="2583418"/>
            <a:ext cx="146483" cy="5526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53C5DE81-DF47-4B4A-B912-A22A528F6F0F}"/>
              </a:ext>
            </a:extLst>
          </p:cNvPr>
          <p:cNvSpPr/>
          <p:nvPr/>
        </p:nvSpPr>
        <p:spPr>
          <a:xfrm rot="1580540">
            <a:off x="3135397" y="2583418"/>
            <a:ext cx="146483" cy="5526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B9E6FA4D-6E8E-458E-8EC4-D9FBFF6DF9AF}"/>
              </a:ext>
            </a:extLst>
          </p:cNvPr>
          <p:cNvSpPr/>
          <p:nvPr/>
        </p:nvSpPr>
        <p:spPr>
          <a:xfrm>
            <a:off x="1912337" y="1701302"/>
            <a:ext cx="166736" cy="323190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2602A7E8-6C61-4A84-91EC-889FD3BF3F34}"/>
              </a:ext>
            </a:extLst>
          </p:cNvPr>
          <p:cNvSpPr/>
          <p:nvPr/>
        </p:nvSpPr>
        <p:spPr>
          <a:xfrm rot="1580540">
            <a:off x="3135398" y="2583418"/>
            <a:ext cx="146483" cy="5526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200BAF7-CED4-424B-B311-D261ED75D97B}"/>
                  </a:ext>
                </a:extLst>
              </p:cNvPr>
              <p:cNvSpPr txBox="1"/>
              <p:nvPr/>
            </p:nvSpPr>
            <p:spPr>
              <a:xfrm>
                <a:off x="2356208" y="3466646"/>
                <a:ext cx="3496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200BAF7-CED4-424B-B311-D261ED75D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08" y="3466646"/>
                <a:ext cx="349624" cy="461665"/>
              </a:xfrm>
              <a:prstGeom prst="rect">
                <a:avLst/>
              </a:prstGeom>
              <a:blipFill>
                <a:blip r:embed="rId4"/>
                <a:stretch>
                  <a:fillRect l="-5263" r="-33333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3D2C4C8-CC4C-4065-B0A6-1C06EF19AD6C}"/>
              </a:ext>
            </a:extLst>
          </p:cNvPr>
          <p:cNvCxnSpPr>
            <a:cxnSpLocks/>
          </p:cNvCxnSpPr>
          <p:nvPr/>
        </p:nvCxnSpPr>
        <p:spPr>
          <a:xfrm flipV="1">
            <a:off x="6613932" y="1314694"/>
            <a:ext cx="0" cy="2401184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0E61607-3B8E-4C94-9E2B-310526E9F846}"/>
              </a:ext>
            </a:extLst>
          </p:cNvPr>
          <p:cNvCxnSpPr>
            <a:cxnSpLocks/>
          </p:cNvCxnSpPr>
          <p:nvPr/>
        </p:nvCxnSpPr>
        <p:spPr>
          <a:xfrm>
            <a:off x="5089932" y="2598869"/>
            <a:ext cx="3048000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3C59FD2B-424A-4D90-841D-FEC8E14ED609}"/>
              </a:ext>
            </a:extLst>
          </p:cNvPr>
          <p:cNvSpPr/>
          <p:nvPr/>
        </p:nvSpPr>
        <p:spPr>
          <a:xfrm>
            <a:off x="6080534" y="2065473"/>
            <a:ext cx="1066798" cy="106679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18739F-AA95-4DC5-8EA9-7217F537BECF}"/>
              </a:ext>
            </a:extLst>
          </p:cNvPr>
          <p:cNvSpPr txBox="1"/>
          <p:nvPr/>
        </p:nvSpPr>
        <p:spPr>
          <a:xfrm>
            <a:off x="2583132" y="761979"/>
            <a:ext cx="74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Product with an indicator function in Fourier space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76CC4AA-54A1-4BCA-AC68-55687D98B6C1}"/>
                  </a:ext>
                </a:extLst>
              </p:cNvPr>
              <p:cNvSpPr txBox="1"/>
              <p:nvPr/>
            </p:nvSpPr>
            <p:spPr>
              <a:xfrm>
                <a:off x="8546329" y="1523958"/>
                <a:ext cx="3149201" cy="510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𝑙𝑜𝑤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76CC4AA-54A1-4BCA-AC68-55687D98B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329" y="1523958"/>
                <a:ext cx="3149201" cy="510524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3E29DD89-8964-49FB-BFF2-626E81879BCC}"/>
              </a:ext>
            </a:extLst>
          </p:cNvPr>
          <p:cNvSpPr txBox="1"/>
          <p:nvPr/>
        </p:nvSpPr>
        <p:spPr>
          <a:xfrm>
            <a:off x="8854116" y="241286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Gaussian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approximate indicator function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85203892-B801-4131-BF53-35C9A1539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247" y="3889385"/>
            <a:ext cx="4062776" cy="93075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C348297-5559-4F4F-A9A1-EE4D7040A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064" y="5044309"/>
            <a:ext cx="4161666" cy="864564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10192EE-1156-41BB-A731-AA2DCBD24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3932" y="3868517"/>
            <a:ext cx="4062777" cy="100046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F99D9EA-D8C5-4276-AB47-C13B3C132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4272" y="5124310"/>
            <a:ext cx="4062778" cy="9269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CBCEA3-3DB5-4B44-AFBA-C31707BCFC7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10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178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Filtering approach to examine F-Principle in H-D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1AC7517-E460-4DD4-B34B-C1C3DFB3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29" y="1131873"/>
            <a:ext cx="8566647" cy="5110167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CD37DA10-6AB3-428B-B43F-E55E7987F0C9}"/>
              </a:ext>
            </a:extLst>
          </p:cNvPr>
          <p:cNvSpPr txBox="1"/>
          <p:nvPr/>
        </p:nvSpPr>
        <p:spPr>
          <a:xfrm>
            <a:off x="5376765" y="926512"/>
            <a:ext cx="148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CIFAR10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6070CC55-145C-4341-82AA-83C2C3D5A332}"/>
              </a:ext>
            </a:extLst>
          </p:cNvPr>
          <p:cNvSpPr txBox="1"/>
          <p:nvPr/>
        </p:nvSpPr>
        <p:spPr>
          <a:xfrm>
            <a:off x="8280950" y="926512"/>
            <a:ext cx="148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CIFAR10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2D31C6B-4D81-4854-9049-A1F6AE28CF3F}"/>
              </a:ext>
            </a:extLst>
          </p:cNvPr>
          <p:cNvSpPr txBox="1"/>
          <p:nvPr/>
        </p:nvSpPr>
        <p:spPr>
          <a:xfrm>
            <a:off x="2554145" y="926512"/>
            <a:ext cx="148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MNIST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31377F-4CFD-4FBF-BD65-F9DEFC5D3A3D}"/>
              </a:ext>
            </a:extLst>
          </p:cNvPr>
          <p:cNvSpPr/>
          <p:nvPr/>
        </p:nvSpPr>
        <p:spPr>
          <a:xfrm>
            <a:off x="5926453" y="6457890"/>
            <a:ext cx="3217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Xu et al., (2019, 1901.06523)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7EB99B-FDD5-44B8-ABAA-B8789C6F15F9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3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504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A91B1-0975-470D-A041-F59017B3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07" y="2924313"/>
            <a:ext cx="11429516" cy="761979"/>
          </a:xfrm>
        </p:spPr>
        <p:txBody>
          <a:bodyPr/>
          <a:lstStyle/>
          <a:p>
            <a:pPr algn="ctr"/>
            <a:r>
              <a:rPr lang="en-US" altLang="zh-CN" dirty="0"/>
              <a:t>More Experiments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-- High dimensional data</a:t>
            </a:r>
            <a:br>
              <a:rPr lang="en-US" altLang="zh-CN" sz="2400" dirty="0">
                <a:solidFill>
                  <a:schemeClr val="tx2"/>
                </a:solidFill>
              </a:rPr>
            </a:br>
            <a:r>
              <a:rPr lang="en-US" altLang="zh-CN" sz="2400" dirty="0">
                <a:solidFill>
                  <a:schemeClr val="tx2"/>
                </a:solidFill>
              </a:rPr>
              <a:t>-- Non-gradient descent training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93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Conjugate Gradient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32C95E-B0EB-4E99-8DBB-1D6DAA87C1C6}"/>
                  </a:ext>
                </a:extLst>
              </p:cNvPr>
              <p:cNvSpPr txBox="1"/>
              <p:nvPr/>
            </p:nvSpPr>
            <p:spPr>
              <a:xfrm>
                <a:off x="680278" y="1665357"/>
                <a:ext cx="36443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altLang="zh-CN" sz="2000" b="0" dirty="0"/>
              </a:p>
              <a:p>
                <a:pPr algn="l"/>
                <a:r>
                  <a:rPr lang="en-US" altLang="zh-CN" sz="2000" dirty="0"/>
                  <a:t>DNN: 1-100-10-1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32C95E-B0EB-4E99-8DBB-1D6DAA87C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8" y="1665357"/>
                <a:ext cx="3644348" cy="707886"/>
              </a:xfrm>
              <a:prstGeom prst="rect">
                <a:avLst/>
              </a:prstGeom>
              <a:blipFill>
                <a:blip r:embed="rId2"/>
                <a:stretch>
                  <a:fillRect l="-1843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13555A3-62E5-4D43-8005-E59C7D2C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2" y="2316922"/>
            <a:ext cx="4128931" cy="29927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E0B623-9CEF-441F-8498-21248401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957" y="2504661"/>
            <a:ext cx="5567801" cy="22484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687801-BC96-4DD7-916D-22C376E580F9}"/>
              </a:ext>
            </a:extLst>
          </p:cNvPr>
          <p:cNvSpPr txBox="1"/>
          <p:nvPr/>
        </p:nvSpPr>
        <p:spPr>
          <a:xfrm>
            <a:off x="7103165" y="1609036"/>
            <a:ext cx="3644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MNIST</a:t>
            </a:r>
          </a:p>
          <a:p>
            <a:pPr algn="l"/>
            <a:r>
              <a:rPr lang="en-US" altLang="zh-CN" sz="2000" dirty="0"/>
              <a:t>DNN: CNN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7BAA5B-5D71-42D5-8D5E-C7EB694B0527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Book Antiqua"/>
                <a:ea typeface="黑体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111872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783B1D-6422-B14D-85F5-ED899BDDB36D}"/>
              </a:ext>
            </a:extLst>
          </p:cNvPr>
          <p:cNvSpPr txBox="1"/>
          <p:nvPr/>
        </p:nvSpPr>
        <p:spPr>
          <a:xfrm>
            <a:off x="661011" y="226342"/>
            <a:ext cx="1088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Picture of deep learning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with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implicit bias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97635A-BDB4-C74E-8D29-B13F8F35DFBD}"/>
              </a:ext>
            </a:extLst>
          </p:cNvPr>
          <p:cNvGrpSpPr/>
          <p:nvPr/>
        </p:nvGrpSpPr>
        <p:grpSpPr>
          <a:xfrm>
            <a:off x="2464191" y="1235348"/>
            <a:ext cx="8461733" cy="5251399"/>
            <a:chOff x="2464191" y="1235348"/>
            <a:chExt cx="8461733" cy="52513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B96A-3874-FA4D-BC50-977689984472}"/>
                </a:ext>
              </a:extLst>
            </p:cNvPr>
            <p:cNvSpPr/>
            <p:nvPr/>
          </p:nvSpPr>
          <p:spPr>
            <a:xfrm>
              <a:off x="2464191" y="1235348"/>
              <a:ext cx="8461733" cy="52513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67E4DB-CE13-AE46-A3FF-0DC99BEA4F0D}"/>
                </a:ext>
              </a:extLst>
            </p:cNvPr>
            <p:cNvSpPr/>
            <p:nvPr/>
          </p:nvSpPr>
          <p:spPr>
            <a:xfrm>
              <a:off x="4373880" y="1615440"/>
              <a:ext cx="6380479" cy="4632960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1AC60D-AF24-5F42-AAD3-CAB609ADEA38}"/>
                </a:ext>
              </a:extLst>
            </p:cNvPr>
            <p:cNvSpPr/>
            <p:nvPr/>
          </p:nvSpPr>
          <p:spPr>
            <a:xfrm>
              <a:off x="5590486" y="2958870"/>
              <a:ext cx="3472412" cy="2509659"/>
            </a:xfrm>
            <a:prstGeom prst="ellipse">
              <a:avLst/>
            </a:prstGeom>
            <a:solidFill>
              <a:srgbClr val="00F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Connector: Curved 7">
              <a:extLst>
                <a:ext uri="{FF2B5EF4-FFF2-40B4-BE49-F238E27FC236}">
                  <a16:creationId xmlns:a16="http://schemas.microsoft.com/office/drawing/2014/main" id="{5DF4225B-40F7-6545-BDC5-784169F2B03D}"/>
                </a:ext>
              </a:extLst>
            </p:cNvPr>
            <p:cNvCxnSpPr>
              <a:cxnSpLocks/>
              <a:stCxn id="11" idx="6"/>
              <a:endCxn id="13" idx="0"/>
            </p:cNvCxnSpPr>
            <p:nvPr/>
          </p:nvCxnSpPr>
          <p:spPr>
            <a:xfrm>
              <a:off x="4593954" y="2269801"/>
              <a:ext cx="2308705" cy="791786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C0246C-5238-354B-A689-2F6FF5E1A125}"/>
                </a:ext>
              </a:extLst>
            </p:cNvPr>
            <p:cNvSpPr/>
            <p:nvPr/>
          </p:nvSpPr>
          <p:spPr>
            <a:xfrm>
              <a:off x="4414976" y="2183968"/>
              <a:ext cx="178978" cy="1716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54A6B0-7AE6-7943-B841-6214444C1CD6}"/>
                </a:ext>
              </a:extLst>
            </p:cNvPr>
            <p:cNvSpPr/>
            <p:nvPr/>
          </p:nvSpPr>
          <p:spPr>
            <a:xfrm>
              <a:off x="6813170" y="3061587"/>
              <a:ext cx="178978" cy="1716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06A686-3DB4-854D-AD8F-0974E4FE34B4}"/>
                </a:ext>
              </a:extLst>
            </p:cNvPr>
            <p:cNvSpPr/>
            <p:nvPr/>
          </p:nvSpPr>
          <p:spPr>
            <a:xfrm>
              <a:off x="2916577" y="5584578"/>
              <a:ext cx="29967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Parameter space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6F4B02-2467-7740-A68F-3B0F4AB65499}"/>
                </a:ext>
              </a:extLst>
            </p:cNvPr>
            <p:cNvSpPr/>
            <p:nvPr/>
          </p:nvSpPr>
          <p:spPr>
            <a:xfrm>
              <a:off x="6302067" y="5430985"/>
              <a:ext cx="29967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Global minima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5D954B-755A-674D-87F5-D569CB96F5BC}"/>
                </a:ext>
              </a:extLst>
            </p:cNvPr>
            <p:cNvSpPr txBox="1"/>
            <p:nvPr/>
          </p:nvSpPr>
          <p:spPr>
            <a:xfrm>
              <a:off x="6381509" y="3147420"/>
              <a:ext cx="1750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Low frequency interpolations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B87A8ED-6D52-AE4E-8E72-32CC5E04CB19}"/>
              </a:ext>
            </a:extLst>
          </p:cNvPr>
          <p:cNvSpPr txBox="1"/>
          <p:nvPr/>
        </p:nvSpPr>
        <p:spPr>
          <a:xfrm>
            <a:off x="340196" y="2958870"/>
            <a:ext cx="2552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initialization  dynamics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356159-FC61-FBA5-C105-D9371B4CA81F}"/>
              </a:ext>
            </a:extLst>
          </p:cNvPr>
          <p:cNvSpPr/>
          <p:nvPr/>
        </p:nvSpPr>
        <p:spPr>
          <a:xfrm>
            <a:off x="7291352" y="2958870"/>
            <a:ext cx="45719" cy="2472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09EADC-224A-C93C-335C-8BB5A0B204D2}"/>
              </a:ext>
            </a:extLst>
          </p:cNvPr>
          <p:cNvSpPr txBox="1"/>
          <p:nvPr/>
        </p:nvSpPr>
        <p:spPr>
          <a:xfrm>
            <a:off x="5918200" y="3916680"/>
            <a:ext cx="113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Linear regime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BC6355-5D26-8AF8-9A3C-EE013F3942B4}"/>
              </a:ext>
            </a:extLst>
          </p:cNvPr>
          <p:cNvSpPr txBox="1"/>
          <p:nvPr/>
        </p:nvSpPr>
        <p:spPr>
          <a:xfrm>
            <a:off x="7620824" y="3931920"/>
            <a:ext cx="135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Non-Linear regime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3B768FE-BBDA-D88A-B6AA-51242EE48EC5}"/>
              </a:ext>
            </a:extLst>
          </p:cNvPr>
          <p:cNvSpPr txBox="1"/>
          <p:nvPr/>
        </p:nvSpPr>
        <p:spPr>
          <a:xfrm>
            <a:off x="6129205" y="4514335"/>
            <a:ext cx="113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Nearest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solution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4F13BE-8C20-0E42-1690-61BF9B0CEC60}"/>
              </a:ext>
            </a:extLst>
          </p:cNvPr>
          <p:cNvSpPr txBox="1"/>
          <p:nvPr/>
        </p:nvSpPr>
        <p:spPr>
          <a:xfrm>
            <a:off x="7362032" y="4584929"/>
            <a:ext cx="148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Condensation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1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54"/>
    </mc:Choice>
    <mc:Fallback xmlns="">
      <p:transition spd="slow" advTm="96054"/>
    </mc:Fallback>
  </mc:AlternateContent>
  <p:extLst>
    <p:ext uri="{E180D4A7-C9FB-4DFB-919C-405C955672EB}">
      <p14:showEvtLst xmlns:p14="http://schemas.microsoft.com/office/powerpoint/2010/main">
        <p14:playEvt time="13762" objId="4"/>
        <p14:stopEvt time="47142" objId="4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Truncated Newton algorithm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F11AE5-54C8-426B-BA53-6FD80764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1" y="1343447"/>
            <a:ext cx="10606157" cy="44265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90E47B-0E4C-4EF6-A7D5-9CA5ECDAF6DB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Book Antiqua"/>
                <a:ea typeface="黑体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3597131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BFGS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B1F949-7040-474D-8F27-12C2E597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57" y="1022626"/>
            <a:ext cx="5558212" cy="48127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01D565-82C4-4880-90B4-C6DFD9690DAA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Book Antiqua"/>
                <a:ea typeface="黑体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3553575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Non-gradient methods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99028F-C97C-4F91-9D94-FC39D4FE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09" y="1596369"/>
            <a:ext cx="8812696" cy="39673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64FEF4-199E-4220-BFC1-12E9BF6DC178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Book Antiqua"/>
                <a:ea typeface="黑体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2758100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Monte-Carlo-Like algorithm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6895EB-4BAC-4ED8-90B9-B27228F8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70" y="1169324"/>
            <a:ext cx="8340035" cy="46714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95BEFF-87BA-4863-9F45-DB0783E2AF49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Book Antiqua"/>
                <a:ea typeface="黑体"/>
              </a:rPr>
              <a:t>[14$] Ma, Xu*, Zhang*, 2101.00747</a:t>
            </a:r>
          </a:p>
        </p:txBody>
      </p:sp>
    </p:spTree>
    <p:extLst>
      <p:ext uri="{BB962C8B-B14F-4D97-AF65-F5344CB8AC3E}">
        <p14:creationId xmlns:p14="http://schemas.microsoft.com/office/powerpoint/2010/main" val="829354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Why frequency principle?</a:t>
            </a:r>
          </a:p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Learn from low to high frequency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5777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0FE78F7-CE99-167F-1F54-5A664FE2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242" y="3429000"/>
            <a:ext cx="4250267" cy="28313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1FE8CF-FB07-FE7F-8066-D9D257EF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ReLU</a:t>
            </a:r>
            <a:r>
              <a:rPr lang="en-US" altLang="zh-CN" dirty="0"/>
              <a:t> and Tanh in Fourier domain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6F30D5-C64D-D486-0B1F-3161511B3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2" y="840793"/>
            <a:ext cx="4250267" cy="2833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139E74-53FA-B09E-A933-2D47E41A2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839" y="3430305"/>
            <a:ext cx="4250267" cy="28287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A7710B-B559-29CA-F991-AE099C0CF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839" y="843155"/>
            <a:ext cx="4250267" cy="28287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F5EDD5-424E-5F75-F57D-6F082EAA5D4F}"/>
              </a:ext>
            </a:extLst>
          </p:cNvPr>
          <p:cNvSpPr txBox="1"/>
          <p:nvPr/>
        </p:nvSpPr>
        <p:spPr>
          <a:xfrm>
            <a:off x="9431867" y="2717836"/>
            <a:ext cx="2378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Decay with frequency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87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BD598-F89B-4C66-8168-468EC76C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Activation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9D79844-8104-4AAB-AE46-DC45792DF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6" y="1746341"/>
            <a:ext cx="5485714" cy="3657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/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=0.1, 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08D071CC-0D9B-4A64-8BCA-10C457CD7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36" y="1746341"/>
            <a:ext cx="5485714" cy="3657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/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=0.3, 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234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BD598-F89B-4C66-8168-468EC76C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Activation function in Fourier domain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6C3A3F-07D5-4173-B60E-655A5788A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/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=0.1, 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5189C4-3B26-4947-949C-594F0F34B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63" y="5292071"/>
                <a:ext cx="37338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/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=0.3, 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6161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B61616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93FE0F-2E19-4BC3-9ACA-2B7E02DD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185" y="5292071"/>
                <a:ext cx="37338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4F74693-CA0E-420A-18D9-CCB5DD70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86" y="1752437"/>
            <a:ext cx="5485714" cy="36510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7DEF8D-5275-5895-B650-AFEF5F052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836" y="1749389"/>
            <a:ext cx="5485714" cy="3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8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59888"/>
          </a:xfrm>
        </p:spPr>
        <p:txBody>
          <a:bodyPr/>
          <a:lstStyle/>
          <a:p>
            <a:r>
              <a:rPr lang="en-US" altLang="zh-CN" dirty="0"/>
              <a:t>Clear Frequency principle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" y="1921362"/>
            <a:ext cx="3987108" cy="2658072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62" y="1874935"/>
            <a:ext cx="4119459" cy="27463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32" y="1874430"/>
            <a:ext cx="4303672" cy="286911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220908154157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05D145-BE5A-535F-631B-F8E510F8F140}"/>
              </a:ext>
            </a:extLst>
          </p:cNvPr>
          <p:cNvSpPr txBox="1"/>
          <p:nvPr/>
        </p:nvSpPr>
        <p:spPr>
          <a:xfrm>
            <a:off x="565934" y="5771066"/>
            <a:ext cx="124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16875-26BB-C4A4-7185-59767956F73B}"/>
              </a:ext>
            </a:extLst>
          </p:cNvPr>
          <p:cNvSpPr txBox="1"/>
          <p:nvPr/>
        </p:nvSpPr>
        <p:spPr>
          <a:xfrm>
            <a:off x="3901953" y="5859597"/>
            <a:ext cx="219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C393E-DB49-E34A-6B2E-16B1A835B198}"/>
              </a:ext>
            </a:extLst>
          </p:cNvPr>
          <p:cNvSpPr txBox="1"/>
          <p:nvPr/>
        </p:nvSpPr>
        <p:spPr>
          <a:xfrm>
            <a:off x="8997303" y="5536431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91013-76B0-3736-18DC-661AFAFBE420}"/>
              </a:ext>
            </a:extLst>
          </p:cNvPr>
          <p:cNvSpPr txBox="1"/>
          <p:nvPr/>
        </p:nvSpPr>
        <p:spPr>
          <a:xfrm>
            <a:off x="8455427" y="1433653"/>
            <a:ext cx="31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Low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62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59888"/>
          </a:xfrm>
        </p:spPr>
        <p:txBody>
          <a:bodyPr/>
          <a:lstStyle/>
          <a:p>
            <a:r>
              <a:rPr lang="en-US" altLang="zh-CN" dirty="0"/>
              <a:t>No Frequency principle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41" y="1921362"/>
            <a:ext cx="3983256" cy="2658072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8753" y="1874935"/>
            <a:ext cx="4115477" cy="27463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932" y="1877720"/>
            <a:ext cx="4303672" cy="28625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220908154157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05D145-BE5A-535F-631B-F8E510F8F140}"/>
              </a:ext>
            </a:extLst>
          </p:cNvPr>
          <p:cNvSpPr txBox="1"/>
          <p:nvPr/>
        </p:nvSpPr>
        <p:spPr>
          <a:xfrm>
            <a:off x="565934" y="5771066"/>
            <a:ext cx="124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16875-26BB-C4A4-7185-59767956F73B}"/>
              </a:ext>
            </a:extLst>
          </p:cNvPr>
          <p:cNvSpPr txBox="1"/>
          <p:nvPr/>
        </p:nvSpPr>
        <p:spPr>
          <a:xfrm>
            <a:off x="3901953" y="5859597"/>
            <a:ext cx="219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C393E-DB49-E34A-6B2E-16B1A835B198}"/>
              </a:ext>
            </a:extLst>
          </p:cNvPr>
          <p:cNvSpPr txBox="1"/>
          <p:nvPr/>
        </p:nvSpPr>
        <p:spPr>
          <a:xfrm>
            <a:off x="8997303" y="5536431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91013-76B0-3736-18DC-661AFAFBE420}"/>
              </a:ext>
            </a:extLst>
          </p:cNvPr>
          <p:cNvSpPr txBox="1"/>
          <p:nvPr/>
        </p:nvSpPr>
        <p:spPr>
          <a:xfrm>
            <a:off x="8455427" y="1433653"/>
            <a:ext cx="31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12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2E5B0-A126-C20D-94C3-E1D59DAF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研究训练过程的意义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1BD4F6-E4F4-5918-F64F-60D330DC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0C6F08-3367-9882-FB2D-AD4EB9F4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34" y="2444343"/>
            <a:ext cx="5260734" cy="2891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EA3263-4297-B4AB-1B27-2E06162A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18" y="1894260"/>
            <a:ext cx="4012504" cy="39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73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Key 1: the decay of activation in Fourier domain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2257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819C3-01BA-47C6-BABD-2F12DD5E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accelerates the high-</a:t>
            </a:r>
            <a:r>
              <a:rPr lang="en-US" altLang="zh-CN" dirty="0" err="1"/>
              <a:t>freq</a:t>
            </a:r>
            <a:r>
              <a:rPr lang="en-US" altLang="zh-CN" dirty="0"/>
              <a:t> speed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/>
                  <a:t> (Left)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𝛁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𝛁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(right)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0AB1EC4-EE13-70D8-A248-208C827B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55" y="2280118"/>
            <a:ext cx="5485714" cy="3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CD10B5-BEFE-646C-A514-86D14BA29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9" y="2379623"/>
            <a:ext cx="5485714" cy="36571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A80DCE-E932-B281-0F8B-3437F7E4B064}"/>
              </a:ext>
            </a:extLst>
          </p:cNvPr>
          <p:cNvSpPr txBox="1"/>
          <p:nvPr/>
        </p:nvSpPr>
        <p:spPr>
          <a:xfrm>
            <a:off x="9335444" y="1456293"/>
            <a:ext cx="2686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, same target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[100, 200, 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Adam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99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819C3-01BA-47C6-BABD-2F12DD5E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accelerates the high-</a:t>
            </a:r>
            <a:r>
              <a:rPr lang="en-US" altLang="zh-CN" dirty="0" err="1"/>
              <a:t>freq</a:t>
            </a:r>
            <a:r>
              <a:rPr lang="en-US" altLang="zh-CN" dirty="0"/>
              <a:t> speed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Fourier domain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EB9D51-E3DD-4509-BB8D-AD2701A5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上 3">
            <a:extLst>
              <a:ext uri="{FF2B5EF4-FFF2-40B4-BE49-F238E27FC236}">
                <a16:creationId xmlns:a16="http://schemas.microsoft.com/office/drawing/2014/main" id="{A1912970-1B49-52C2-6DEC-E6847A2CA537}"/>
              </a:ext>
            </a:extLst>
          </p:cNvPr>
          <p:cNvSpPr/>
          <p:nvPr/>
        </p:nvSpPr>
        <p:spPr>
          <a:xfrm>
            <a:off x="4966566" y="1613209"/>
            <a:ext cx="45719" cy="1196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28CC37-BB64-8FDF-8EA9-5D5A4891F0A1}"/>
              </a:ext>
            </a:extLst>
          </p:cNvPr>
          <p:cNvSpPr txBox="1"/>
          <p:nvPr/>
        </p:nvSpPr>
        <p:spPr>
          <a:xfrm>
            <a:off x="1486829" y="3386472"/>
            <a:ext cx="842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2C2D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Equivalent to add more weight for high frequency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C2D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971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Key 2: the weight of frequency in loss function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3787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221494-6A17-FE93-1664-E84A3BFD96B2}"/>
              </a:ext>
            </a:extLst>
          </p:cNvPr>
          <p:cNvSpPr txBox="1">
            <a:spLocks/>
          </p:cNvSpPr>
          <p:nvPr/>
        </p:nvSpPr>
        <p:spPr>
          <a:xfrm>
            <a:off x="1" y="2832409"/>
            <a:ext cx="12192000" cy="761979"/>
          </a:xfrm>
          <a:prstGeom prst="rect">
            <a:avLst/>
          </a:prstGeom>
        </p:spPr>
        <p:txBody>
          <a:bodyPr/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Why we need frequency principle?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C0D5A0-3772-8422-E613-C36DB554C520}"/>
              </a:ext>
            </a:extLst>
          </p:cNvPr>
          <p:cNvSpPr txBox="1"/>
          <p:nvPr/>
        </p:nvSpPr>
        <p:spPr>
          <a:xfrm>
            <a:off x="40640" y="6254013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Yaoyu Zhang, Tao Luo,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Overview frequency principle/spectral bias in deep learning.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2201.07395 (2022)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79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59888"/>
          </a:xfrm>
        </p:spPr>
        <p:txBody>
          <a:bodyPr/>
          <a:lstStyle/>
          <a:p>
            <a:r>
              <a:rPr lang="en-US" altLang="zh-CN" dirty="0"/>
              <a:t>Clear Frequency principle, flat interpolation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8" y="1238397"/>
            <a:ext cx="3154020" cy="2102680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51" y="1238398"/>
            <a:ext cx="3154021" cy="2102680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67555209-ECA3-4015-AEA1-81311E77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72" y="1512293"/>
            <a:ext cx="2747755" cy="1828784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2F530A9-482A-41D3-A119-4732AE68B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" y="3733688"/>
            <a:ext cx="2987252" cy="1988182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0A7B7B8-BB3A-4A4F-9C6E-8EA65F95F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44" y="3733687"/>
            <a:ext cx="3063178" cy="2038715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286EB13D-73DD-45CA-9D81-CAA21DED9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73" y="3764633"/>
            <a:ext cx="2894262" cy="19262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17" y="1404209"/>
            <a:ext cx="2656583" cy="17710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220908154157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05D145-BE5A-535F-631B-F8E510F8F140}"/>
              </a:ext>
            </a:extLst>
          </p:cNvPr>
          <p:cNvSpPr txBox="1"/>
          <p:nvPr/>
        </p:nvSpPr>
        <p:spPr>
          <a:xfrm>
            <a:off x="876543" y="3317798"/>
            <a:ext cx="13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16875-26BB-C4A4-7185-59767956F73B}"/>
              </a:ext>
            </a:extLst>
          </p:cNvPr>
          <p:cNvSpPr txBox="1"/>
          <p:nvPr/>
        </p:nvSpPr>
        <p:spPr>
          <a:xfrm>
            <a:off x="3966880" y="3265080"/>
            <a:ext cx="221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5FE76F-193C-1B25-E7EE-2E5E3BE4FFAA}"/>
              </a:ext>
            </a:extLst>
          </p:cNvPr>
          <p:cNvSpPr txBox="1"/>
          <p:nvPr/>
        </p:nvSpPr>
        <p:spPr>
          <a:xfrm>
            <a:off x="7362862" y="3253814"/>
            <a:ext cx="206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C393E-DB49-E34A-6B2E-16B1A835B198}"/>
              </a:ext>
            </a:extLst>
          </p:cNvPr>
          <p:cNvSpPr txBox="1"/>
          <p:nvPr/>
        </p:nvSpPr>
        <p:spPr>
          <a:xfrm>
            <a:off x="9829928" y="3229689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91013-76B0-3736-18DC-661AFAFBE420}"/>
              </a:ext>
            </a:extLst>
          </p:cNvPr>
          <p:cNvSpPr txBox="1"/>
          <p:nvPr/>
        </p:nvSpPr>
        <p:spPr>
          <a:xfrm>
            <a:off x="9325427" y="1077187"/>
            <a:ext cx="25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Low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9FE9C5-CD43-71F8-059E-F52008093B7F}"/>
              </a:ext>
            </a:extLst>
          </p:cNvPr>
          <p:cNvSpPr txBox="1"/>
          <p:nvPr/>
        </p:nvSpPr>
        <p:spPr>
          <a:xfrm>
            <a:off x="615420" y="5826987"/>
            <a:ext cx="241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training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E07AC4-B8B8-AABD-5DA4-35F8C166E3B9}"/>
              </a:ext>
            </a:extLst>
          </p:cNvPr>
          <p:cNvSpPr txBox="1"/>
          <p:nvPr/>
        </p:nvSpPr>
        <p:spPr>
          <a:xfrm>
            <a:off x="3832164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test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24B664-1C49-8F2E-B43C-F8C330CD3BA4}"/>
              </a:ext>
            </a:extLst>
          </p:cNvPr>
          <p:cNvSpPr txBox="1"/>
          <p:nvPr/>
        </p:nvSpPr>
        <p:spPr>
          <a:xfrm>
            <a:off x="7061591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B033A2-48BE-DAF8-2826-3C2E5CF58A9A}"/>
              </a:ext>
            </a:extLst>
          </p:cNvPr>
          <p:cNvSpPr txBox="1"/>
          <p:nvPr/>
        </p:nvSpPr>
        <p:spPr>
          <a:xfrm>
            <a:off x="40640" y="6254013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Yaoyu Zhang, Tao Luo,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Overview frequency principle/spectral bias in deep learning.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2201.07395 (2022)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23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7E99-5600-424F-97FC-4EFD04B8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0" y="93744"/>
            <a:ext cx="11752041" cy="589080"/>
          </a:xfrm>
        </p:spPr>
        <p:txBody>
          <a:bodyPr/>
          <a:lstStyle/>
          <a:p>
            <a:r>
              <a:rPr lang="en-US" altLang="zh-CN" dirty="0"/>
              <a:t>no Frequency principle, oscillated interpolation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03067B-2B7C-4DA5-B175-3AEF079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8" y="1240149"/>
            <a:ext cx="3154020" cy="2099175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BCCFA2F-40CF-4372-867B-EA8236DA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51" y="1240150"/>
            <a:ext cx="3154021" cy="2099176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67555209-ECA3-4015-AEA1-81311E77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72" y="1512293"/>
            <a:ext cx="2747755" cy="1828783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2F530A9-482A-41D3-A119-4732AE68B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" y="3733688"/>
            <a:ext cx="2987251" cy="1988182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0A7B7B8-BB3A-4A4F-9C6E-8EA65F95F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44" y="3733687"/>
            <a:ext cx="3063177" cy="2038715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286EB13D-73DD-45CA-9D81-CAA21DED9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73" y="3764633"/>
            <a:ext cx="2894261" cy="19262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30BEE5-67F7-44A8-8C1E-DFCCC18356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17" y="1405685"/>
            <a:ext cx="2656583" cy="17681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6E2851-4C6B-424A-B792-C0127A115C9F}"/>
              </a:ext>
            </a:extLst>
          </p:cNvPr>
          <p:cNvSpPr/>
          <p:nvPr/>
        </p:nvSpPr>
        <p:spPr>
          <a:xfrm>
            <a:off x="10442574" y="643887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220911183904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7FEB02-28CC-54D8-2588-04FDCDEEE15A}"/>
              </a:ext>
            </a:extLst>
          </p:cNvPr>
          <p:cNvSpPr txBox="1"/>
          <p:nvPr/>
        </p:nvSpPr>
        <p:spPr>
          <a:xfrm>
            <a:off x="876543" y="3317798"/>
            <a:ext cx="117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Activation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479025-2348-A0BD-E515-E692CB4D6F7F}"/>
              </a:ext>
            </a:extLst>
          </p:cNvPr>
          <p:cNvSpPr txBox="1"/>
          <p:nvPr/>
        </p:nvSpPr>
        <p:spPr>
          <a:xfrm>
            <a:off x="3966881" y="3265080"/>
            <a:ext cx="206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Frequency domain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422575-2A13-8432-CC94-7D69B4F3A270}"/>
              </a:ext>
            </a:extLst>
          </p:cNvPr>
          <p:cNvSpPr txBox="1"/>
          <p:nvPr/>
        </p:nvSpPr>
        <p:spPr>
          <a:xfrm>
            <a:off x="7362862" y="3253814"/>
            <a:ext cx="206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Initial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69F509-70FB-836D-F967-DAD142CC3EE6}"/>
              </a:ext>
            </a:extLst>
          </p:cNvPr>
          <p:cNvSpPr txBox="1"/>
          <p:nvPr/>
        </p:nvSpPr>
        <p:spPr>
          <a:xfrm>
            <a:off x="9829928" y="3229689"/>
            <a:ext cx="206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Relative error of three frequencies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1CDB07-0DAF-9CDE-EF03-2904F342AAD5}"/>
              </a:ext>
            </a:extLst>
          </p:cNvPr>
          <p:cNvSpPr txBox="1"/>
          <p:nvPr/>
        </p:nvSpPr>
        <p:spPr>
          <a:xfrm>
            <a:off x="9658534" y="10771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No frequency faster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F97436-CDD4-3B3F-4C0C-10A3F0615811}"/>
              </a:ext>
            </a:extLst>
          </p:cNvPr>
          <p:cNvSpPr txBox="1"/>
          <p:nvPr/>
        </p:nvSpPr>
        <p:spPr>
          <a:xfrm>
            <a:off x="695748" y="5818960"/>
            <a:ext cx="28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training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95C3EE-0F5C-6409-13E7-39F9C5229559}"/>
              </a:ext>
            </a:extLst>
          </p:cNvPr>
          <p:cNvSpPr txBox="1"/>
          <p:nvPr/>
        </p:nvSpPr>
        <p:spPr>
          <a:xfrm>
            <a:off x="3832164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Final, test points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F3CD86-0916-DB14-C7E1-06EFA031EC0E}"/>
              </a:ext>
            </a:extLst>
          </p:cNvPr>
          <p:cNvSpPr txBox="1"/>
          <p:nvPr/>
        </p:nvSpPr>
        <p:spPr>
          <a:xfrm>
            <a:off x="7061591" y="5826987"/>
            <a:ext cx="2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Loss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F0C74E-F6EB-A6A9-EF0F-BB4FC2C86C15}"/>
              </a:ext>
            </a:extLst>
          </p:cNvPr>
          <p:cNvSpPr txBox="1"/>
          <p:nvPr/>
        </p:nvSpPr>
        <p:spPr>
          <a:xfrm>
            <a:off x="40640" y="6254013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Zhi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-Qin John Xu*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, Yaoyu Zhang, Tao Luo,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Overview frequency principle/spectral bias in deep learning.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arxiv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黑体"/>
                <a:cs typeface="+mn-cs"/>
              </a:rPr>
              <a:t> 2201.07395 (2022)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486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02AE8A-0095-C5D8-7BA8-29304EB4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5" y="4881139"/>
            <a:ext cx="6207825" cy="66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6CCA64-D46F-7E50-DD3B-CFB6F47C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94" y="1777430"/>
            <a:ext cx="7188289" cy="31209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AB0873-3E10-AEF5-A376-648B1C6F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keys for frequency principle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0F8155-C8A3-062D-D7CC-5792124CE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418" y="904817"/>
            <a:ext cx="3486150" cy="1162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15066C-362D-916C-25F5-CE52C8292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61" y="833861"/>
            <a:ext cx="4762500" cy="1143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287B9A-9314-3ED6-D8FA-D8F01A61CC9B}"/>
              </a:ext>
            </a:extLst>
          </p:cNvPr>
          <p:cNvSpPr txBox="1"/>
          <p:nvPr/>
        </p:nvSpPr>
        <p:spPr>
          <a:xfrm>
            <a:off x="-7494" y="6414402"/>
            <a:ext cx="1024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2000" dirty="0">
                <a:solidFill>
                  <a:schemeClr val="bg1"/>
                </a:solidFill>
              </a:rPr>
              <a:t>Luo, Ma, Xu, and Zhang, LFP</a:t>
            </a:r>
            <a:r>
              <a:rPr lang="en-US" altLang="zh-CN" sz="2000" dirty="0">
                <a:solidFill>
                  <a:schemeClr val="bg1"/>
                </a:solidFill>
              </a:rPr>
              <a:t> , SIAM Journal on Mathematics of Data Science</a:t>
            </a:r>
            <a:endParaRPr lang="en-US" altLang="zh-CN" sz="2000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6"/>
            </a:endParaRPr>
          </a:p>
          <a:p>
            <a:pPr algn="l"/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7C587-472F-DC25-8F6C-E949C6D13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985" y="5415945"/>
            <a:ext cx="4013127" cy="88472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839A3AF-C5CE-3D91-A131-000F94611563}"/>
              </a:ext>
            </a:extLst>
          </p:cNvPr>
          <p:cNvCxnSpPr/>
          <p:nvPr/>
        </p:nvCxnSpPr>
        <p:spPr>
          <a:xfrm>
            <a:off x="8103220" y="833861"/>
            <a:ext cx="0" cy="53587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FF9463-6BCD-B154-5EDA-0B155938EB38}"/>
                  </a:ext>
                </a:extLst>
              </p:cNvPr>
              <p:cNvSpPr txBox="1"/>
              <p:nvPr/>
            </p:nvSpPr>
            <p:spPr>
              <a:xfrm>
                <a:off x="9148000" y="2511827"/>
                <a:ext cx="2071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/>
                  <a:t>:  activation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FF9463-6BCD-B154-5EDA-0B155938E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000" y="2511827"/>
                <a:ext cx="2071080" cy="369332"/>
              </a:xfrm>
              <a:prstGeom prst="rect">
                <a:avLst/>
              </a:prstGeom>
              <a:blipFill>
                <a:blip r:embed="rId8"/>
                <a:stretch>
                  <a:fillRect l="-5310" t="-22951" r="-8260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565685C-9876-59D8-602D-B363EF094405}"/>
                  </a:ext>
                </a:extLst>
              </p:cNvPr>
              <p:cNvSpPr txBox="1"/>
              <p:nvPr/>
            </p:nvSpPr>
            <p:spPr>
              <a:xfrm>
                <a:off x="8721928" y="4295222"/>
                <a:ext cx="3149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:  Loss function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565685C-9876-59D8-602D-B363EF09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28" y="4295222"/>
                <a:ext cx="3149452" cy="369332"/>
              </a:xfrm>
              <a:prstGeom prst="rect">
                <a:avLst/>
              </a:prstGeom>
              <a:blipFill>
                <a:blip r:embed="rId9"/>
                <a:stretch>
                  <a:fillRect l="-4651" t="-25000" r="-4845" b="-5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2AF6DBF-88F3-CD7C-12AD-10E59DBBB8F2}"/>
              </a:ext>
            </a:extLst>
          </p:cNvPr>
          <p:cNvSpPr txBox="1"/>
          <p:nvPr/>
        </p:nvSpPr>
        <p:spPr>
          <a:xfrm>
            <a:off x="9243918" y="1024910"/>
            <a:ext cx="252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Two keys!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57746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944F735-AAE6-47B0-B8E4-A37A470745E9}"/>
              </a:ext>
            </a:extLst>
          </p:cNvPr>
          <p:cNvSpPr txBox="1">
            <a:spLocks/>
          </p:cNvSpPr>
          <p:nvPr/>
        </p:nvSpPr>
        <p:spPr>
          <a:xfrm>
            <a:off x="0" y="2524760"/>
            <a:ext cx="12192000" cy="11226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Theory Understanding: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one hidden layer, 1-d function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9784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7A6F-9D9F-4DFA-A2D2-81E9B49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DNN: one hidden layer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DCAA63-34F2-4614-9CB7-62406BEE164F}"/>
                  </a:ext>
                </a:extLst>
              </p:cNvPr>
              <p:cNvSpPr/>
              <p:nvPr/>
            </p:nvSpPr>
            <p:spPr>
              <a:xfrm>
                <a:off x="1361440" y="1107746"/>
                <a:ext cx="9819640" cy="2150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Consider a tanh-DNN of one-hidden layer for fitting a 1-d function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exp</m:t>
                              </m:r>
                            </m:fName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  <m:func>
                            <m:func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𝜋</m:t>
                                          </m:r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FF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kumimoji="0" lang="en-US" altLang="zh-CN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DCAA63-34F2-4614-9CB7-62406BEE1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40" y="1107746"/>
                <a:ext cx="9819640" cy="2150332"/>
              </a:xfrm>
              <a:prstGeom prst="rect">
                <a:avLst/>
              </a:prstGeom>
              <a:blipFill>
                <a:blip r:embed="rId2"/>
                <a:stretch>
                  <a:fillRect l="-559" t="-1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62726D-CC56-40B8-8135-82B94C180B5A}"/>
                  </a:ext>
                </a:extLst>
              </p:cNvPr>
              <p:cNvSpPr/>
              <p:nvPr/>
            </p:nvSpPr>
            <p:spPr>
              <a:xfrm>
                <a:off x="1427480" y="3258078"/>
                <a:ext cx="10012680" cy="1410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Define the loss at frequency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By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imbusRomNo9L-Regu"/>
                    <a:ea typeface="黑体"/>
                    <a:cs typeface="+mn-cs"/>
                  </a:rPr>
                  <a:t>Parseval’s theorem: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=∫</m:t>
                        </m:r>
                        <m:f>
                          <m:f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h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𝑑𝑥</m:t>
                        </m:r>
                      </m:e>
                    </m:nary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62726D-CC56-40B8-8135-82B94C180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80" y="3258078"/>
                <a:ext cx="10012680" cy="1410899"/>
              </a:xfrm>
              <a:prstGeom prst="rect">
                <a:avLst/>
              </a:prstGeom>
              <a:blipFill>
                <a:blip r:embed="rId3"/>
                <a:stretch>
                  <a:fillRect l="-609" t="-2155" b="-6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A6D630-6DB7-407D-ABB0-9AF83895CBB0}"/>
                  </a:ext>
                </a:extLst>
              </p:cNvPr>
              <p:cNvSpPr/>
              <p:nvPr/>
            </p:nvSpPr>
            <p:spPr>
              <a:xfrm>
                <a:off x="1427480" y="4668977"/>
                <a:ext cx="9286240" cy="1150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Compute the gradient by the loss in Fourier domain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←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altLang="zh-CN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0" lang="en-US" altLang="zh-CN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𝜕𝜃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 Antiqua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A6D630-6DB7-407D-ABB0-9AF83895C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80" y="4668977"/>
                <a:ext cx="9286240" cy="1150764"/>
              </a:xfrm>
              <a:prstGeom prst="rect">
                <a:avLst/>
              </a:prstGeom>
              <a:blipFill>
                <a:blip r:embed="rId4"/>
                <a:stretch>
                  <a:fillRect l="-591" t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BE5891C-A7D5-4624-9D6F-061377884079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5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9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2A90D2-AF7C-4A60-BACE-DE024438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Increasing complexity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9553DB-0565-4EC6-BADB-37E4E81D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23" y="1563039"/>
            <a:ext cx="3323622" cy="896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3A79E13-5C3B-49BC-9CEF-99FF87BD4F96}"/>
                  </a:ext>
                </a:extLst>
              </p:cNvPr>
              <p:cNvSpPr/>
              <p:nvPr/>
            </p:nvSpPr>
            <p:spPr>
              <a:xfrm>
                <a:off x="673123" y="916708"/>
                <a:ext cx="40031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NimbusRomNo9L-ReguItal"/>
                  </a:rPr>
                  <a:t> is critical sample if there exists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close but not same class.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3A79E13-5C3B-49BC-9CEF-99FF87BD4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23" y="916708"/>
                <a:ext cx="4003126" cy="646331"/>
              </a:xfrm>
              <a:prstGeom prst="rect">
                <a:avLst/>
              </a:prstGeom>
              <a:blipFill>
                <a:blip r:embed="rId3"/>
                <a:stretch>
                  <a:fillRect l="-1218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22F49BFD-04F4-4905-B7D8-90D1E0B77B80}"/>
              </a:ext>
            </a:extLst>
          </p:cNvPr>
          <p:cNvCxnSpPr/>
          <p:nvPr/>
        </p:nvCxnSpPr>
        <p:spPr>
          <a:xfrm flipV="1">
            <a:off x="489397" y="2691685"/>
            <a:ext cx="2339662" cy="1043188"/>
          </a:xfrm>
          <a:prstGeom prst="curvedConnector3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9F9FDD0-300B-4694-B5C9-EFB9527C5061}"/>
              </a:ext>
            </a:extLst>
          </p:cNvPr>
          <p:cNvSpPr/>
          <p:nvPr/>
        </p:nvSpPr>
        <p:spPr>
          <a:xfrm>
            <a:off x="489397" y="4398166"/>
            <a:ext cx="2580068" cy="878182"/>
          </a:xfrm>
          <a:custGeom>
            <a:avLst/>
            <a:gdLst>
              <a:gd name="connsiteX0" fmla="*/ 0 w 2751786"/>
              <a:gd name="connsiteY0" fmla="*/ 723261 h 878182"/>
              <a:gd name="connsiteX1" fmla="*/ 437882 w 2751786"/>
              <a:gd name="connsiteY1" fmla="*/ 79317 h 878182"/>
              <a:gd name="connsiteX2" fmla="*/ 1103290 w 2751786"/>
              <a:gd name="connsiteY2" fmla="*/ 414168 h 878182"/>
              <a:gd name="connsiteX3" fmla="*/ 1760113 w 2751786"/>
              <a:gd name="connsiteY3" fmla="*/ 873515 h 878182"/>
              <a:gd name="connsiteX4" fmla="*/ 1854558 w 2751786"/>
              <a:gd name="connsiteY4" fmla="*/ 109368 h 878182"/>
              <a:gd name="connsiteX5" fmla="*/ 2129307 w 2751786"/>
              <a:gd name="connsiteY5" fmla="*/ 105075 h 878182"/>
              <a:gd name="connsiteX6" fmla="*/ 2155065 w 2751786"/>
              <a:gd name="connsiteY6" fmla="*/ 495734 h 878182"/>
              <a:gd name="connsiteX7" fmla="*/ 2215166 w 2751786"/>
              <a:gd name="connsiteY7" fmla="*/ 779070 h 878182"/>
              <a:gd name="connsiteX8" fmla="*/ 2442693 w 2751786"/>
              <a:gd name="connsiteY8" fmla="*/ 847757 h 878182"/>
              <a:gd name="connsiteX9" fmla="*/ 2537138 w 2751786"/>
              <a:gd name="connsiteY9" fmla="*/ 693210 h 878182"/>
              <a:gd name="connsiteX10" fmla="*/ 2644462 w 2751786"/>
              <a:gd name="connsiteY10" fmla="*/ 375532 h 878182"/>
              <a:gd name="connsiteX11" fmla="*/ 2734614 w 2751786"/>
              <a:gd name="connsiteY11" fmla="*/ 178055 h 878182"/>
              <a:gd name="connsiteX12" fmla="*/ 2700271 w 2751786"/>
              <a:gd name="connsiteY12" fmla="*/ 6337 h 878182"/>
              <a:gd name="connsiteX13" fmla="*/ 2751786 w 2751786"/>
              <a:gd name="connsiteY13" fmla="*/ 53560 h 8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51786" h="878182">
                <a:moveTo>
                  <a:pt x="0" y="723261"/>
                </a:moveTo>
                <a:cubicBezTo>
                  <a:pt x="127000" y="427046"/>
                  <a:pt x="254000" y="130832"/>
                  <a:pt x="437882" y="79317"/>
                </a:cubicBezTo>
                <a:cubicBezTo>
                  <a:pt x="621764" y="27802"/>
                  <a:pt x="882918" y="281802"/>
                  <a:pt x="1103290" y="414168"/>
                </a:cubicBezTo>
                <a:cubicBezTo>
                  <a:pt x="1323662" y="546534"/>
                  <a:pt x="1634902" y="924315"/>
                  <a:pt x="1760113" y="873515"/>
                </a:cubicBezTo>
                <a:cubicBezTo>
                  <a:pt x="1885324" y="822715"/>
                  <a:pt x="1793026" y="237441"/>
                  <a:pt x="1854558" y="109368"/>
                </a:cubicBezTo>
                <a:cubicBezTo>
                  <a:pt x="1916090" y="-18705"/>
                  <a:pt x="2079223" y="40681"/>
                  <a:pt x="2129307" y="105075"/>
                </a:cubicBezTo>
                <a:cubicBezTo>
                  <a:pt x="2179392" y="169469"/>
                  <a:pt x="2140755" y="383401"/>
                  <a:pt x="2155065" y="495734"/>
                </a:cubicBezTo>
                <a:cubicBezTo>
                  <a:pt x="2169375" y="608066"/>
                  <a:pt x="2167228" y="720399"/>
                  <a:pt x="2215166" y="779070"/>
                </a:cubicBezTo>
                <a:cubicBezTo>
                  <a:pt x="2263104" y="837741"/>
                  <a:pt x="2389031" y="862067"/>
                  <a:pt x="2442693" y="847757"/>
                </a:cubicBezTo>
                <a:cubicBezTo>
                  <a:pt x="2496355" y="833447"/>
                  <a:pt x="2503510" y="771914"/>
                  <a:pt x="2537138" y="693210"/>
                </a:cubicBezTo>
                <a:cubicBezTo>
                  <a:pt x="2570766" y="614506"/>
                  <a:pt x="2611549" y="461391"/>
                  <a:pt x="2644462" y="375532"/>
                </a:cubicBezTo>
                <a:cubicBezTo>
                  <a:pt x="2677375" y="289673"/>
                  <a:pt x="2725313" y="239587"/>
                  <a:pt x="2734614" y="178055"/>
                </a:cubicBezTo>
                <a:cubicBezTo>
                  <a:pt x="2743916" y="116522"/>
                  <a:pt x="2697409" y="27086"/>
                  <a:pt x="2700271" y="6337"/>
                </a:cubicBezTo>
                <a:cubicBezTo>
                  <a:pt x="2703133" y="-14412"/>
                  <a:pt x="2727459" y="19574"/>
                  <a:pt x="2751786" y="535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047AFA-4651-4BBC-A43B-F33381EF3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260" y="970208"/>
            <a:ext cx="6278308" cy="469864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19A5048-B2DC-4195-82C6-8155988505CF}"/>
              </a:ext>
            </a:extLst>
          </p:cNvPr>
          <p:cNvSpPr/>
          <p:nvPr/>
        </p:nvSpPr>
        <p:spPr>
          <a:xfrm>
            <a:off x="293417" y="5754975"/>
            <a:ext cx="2333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-Medi"/>
              </a:rPr>
              <a:t>Arpit et al., 2017, ICML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872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7A6F-9D9F-4DFA-A2D2-81E9B49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DNN: one hidden layer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/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blipFill>
                <a:blip r:embed="rId2"/>
                <a:stretch>
                  <a:fillRect l="-747" t="-5479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/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26">
            <a:extLst>
              <a:ext uri="{FF2B5EF4-FFF2-40B4-BE49-F238E27FC236}">
                <a16:creationId xmlns:a16="http://schemas.microsoft.com/office/drawing/2014/main" id="{76208416-F3F9-48F5-BC7F-200D794EA4AE}"/>
              </a:ext>
            </a:extLst>
          </p:cNvPr>
          <p:cNvGrpSpPr/>
          <p:nvPr/>
        </p:nvGrpSpPr>
        <p:grpSpPr>
          <a:xfrm>
            <a:off x="7585083" y="1006731"/>
            <a:ext cx="860739" cy="1455923"/>
            <a:chOff x="5711780" y="1455948"/>
            <a:chExt cx="525888" cy="950047"/>
          </a:xfrm>
        </p:grpSpPr>
        <p:cxnSp>
          <p:nvCxnSpPr>
            <p:cNvPr id="12" name="直接箭头连接符 15">
              <a:extLst>
                <a:ext uri="{FF2B5EF4-FFF2-40B4-BE49-F238E27FC236}">
                  <a16:creationId xmlns:a16="http://schemas.microsoft.com/office/drawing/2014/main" id="{844DF9DF-0131-44BA-A10A-003DFA078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780" y="1455948"/>
              <a:ext cx="457200" cy="735465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3" name="直接箭头连接符 17">
              <a:extLst>
                <a:ext uri="{FF2B5EF4-FFF2-40B4-BE49-F238E27FC236}">
                  <a16:creationId xmlns:a16="http://schemas.microsoft.com/office/drawing/2014/main" id="{1111EA2A-1AE0-465D-86B2-50617EE2F2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8980" y="1455948"/>
              <a:ext cx="68688" cy="267467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接箭头连接符 19">
              <a:extLst>
                <a:ext uri="{FF2B5EF4-FFF2-40B4-BE49-F238E27FC236}">
                  <a16:creationId xmlns:a16="http://schemas.microsoft.com/office/drawing/2014/main" id="{2D330F8C-BE99-4747-BDAE-5A8FE72E6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079" y="1455948"/>
              <a:ext cx="364901" cy="950047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5" name="TextBox 27">
            <a:extLst>
              <a:ext uri="{FF2B5EF4-FFF2-40B4-BE49-F238E27FC236}">
                <a16:creationId xmlns:a16="http://schemas.microsoft.com/office/drawing/2014/main" id="{DF11F77A-F335-4FB8-8B15-6C0D81105930}"/>
              </a:ext>
            </a:extLst>
          </p:cNvPr>
          <p:cNvSpPr txBox="1"/>
          <p:nvPr/>
        </p:nvSpPr>
        <p:spPr>
          <a:xfrm>
            <a:off x="7265921" y="1058757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Low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60CC19BE-65D1-42A8-AA71-B71F15E2E75D}"/>
              </a:ext>
            </a:extLst>
          </p:cNvPr>
          <p:cNvSpPr txBox="1"/>
          <p:nvPr/>
        </p:nvSpPr>
        <p:spPr>
          <a:xfrm>
            <a:off x="8466360" y="870872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F3AA6EB-AA9F-4D9C-9A36-C0BBEA391901}"/>
                  </a:ext>
                </a:extLst>
              </p:cNvPr>
              <p:cNvSpPr txBox="1"/>
              <p:nvPr/>
            </p:nvSpPr>
            <p:spPr>
              <a:xfrm>
                <a:off x="1124338" y="2565381"/>
                <a:ext cx="10427582" cy="106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&gt;0: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is small,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exp</m:t>
                        </m:r>
                      </m:fName>
                      <m:e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dominate, low frequencies dominate.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, center at 0 with radius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𝛿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, 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𝛿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is small, contribution of high frequency loss is negligible.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F3AA6EB-AA9F-4D9C-9A36-C0BBEA39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38" y="2565381"/>
                <a:ext cx="10427582" cy="1062470"/>
              </a:xfrm>
              <a:prstGeom prst="rect">
                <a:avLst/>
              </a:prstGeom>
              <a:blipFill>
                <a:blip r:embed="rId4"/>
                <a:stretch>
                  <a:fillRect l="-584" t="-1724" r="-584" b="-9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CAFC72D-25A4-4DE9-AC7B-5957E7A3CC44}"/>
                  </a:ext>
                </a:extLst>
              </p:cNvPr>
              <p:cNvSpPr txBox="1"/>
              <p:nvPr/>
            </p:nvSpPr>
            <p:spPr>
              <a:xfrm>
                <a:off x="1124338" y="3975615"/>
                <a:ext cx="76837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≈0: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small contribution from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CAFC72D-25A4-4DE9-AC7B-5957E7A3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38" y="3975615"/>
                <a:ext cx="7683760" cy="707886"/>
              </a:xfrm>
              <a:prstGeom prst="rect">
                <a:avLst/>
              </a:prstGeom>
              <a:blipFill>
                <a:blip r:embed="rId5"/>
                <a:stretch>
                  <a:fillRect l="-793" t="-2586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E40B013D-8A25-4F39-9A0B-0DA3CD648DEC}"/>
                  </a:ext>
                </a:extLst>
              </p:cNvPr>
              <p:cNvSpPr txBox="1"/>
              <p:nvPr/>
            </p:nvSpPr>
            <p:spPr>
              <a:xfrm>
                <a:off x="1124338" y="4906949"/>
                <a:ext cx="105241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Insight: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smoothness/regularity of activation function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(⋅)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can be converted into F-Principle through gradient-based training.  </a:t>
                </a:r>
              </a:p>
            </p:txBody>
          </p:sp>
        </mc:Choice>
        <mc:Fallback xmlns="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E40B013D-8A25-4F39-9A0B-0DA3CD648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38" y="4906949"/>
                <a:ext cx="10524102" cy="954107"/>
              </a:xfrm>
              <a:prstGeom prst="rect">
                <a:avLst/>
              </a:prstGeom>
              <a:blipFill>
                <a:blip r:embed="rId6"/>
                <a:stretch>
                  <a:fillRect l="-1158" t="-7051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D7D731A-7D43-4BC0-998C-409D12328C61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7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69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7A6F-9D9F-4DFA-A2D2-81E9B49C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DNN: one hidden layer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/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54A5E-7ACB-449A-B0D0-220FC0321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98" y="1775508"/>
                <a:ext cx="8153400" cy="442109"/>
              </a:xfrm>
              <a:prstGeom prst="rect">
                <a:avLst/>
              </a:prstGeom>
              <a:blipFill>
                <a:blip r:embed="rId2"/>
                <a:stretch>
                  <a:fillRect l="-747" t="-5479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/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D348AF-729D-4AEC-92D6-38FCA94AB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60" y="1006732"/>
                <a:ext cx="421878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26">
            <a:extLst>
              <a:ext uri="{FF2B5EF4-FFF2-40B4-BE49-F238E27FC236}">
                <a16:creationId xmlns:a16="http://schemas.microsoft.com/office/drawing/2014/main" id="{76208416-F3F9-48F5-BC7F-200D794EA4AE}"/>
              </a:ext>
            </a:extLst>
          </p:cNvPr>
          <p:cNvGrpSpPr/>
          <p:nvPr/>
        </p:nvGrpSpPr>
        <p:grpSpPr>
          <a:xfrm>
            <a:off x="7585083" y="1006731"/>
            <a:ext cx="860739" cy="1455923"/>
            <a:chOff x="5711780" y="1455948"/>
            <a:chExt cx="525888" cy="950047"/>
          </a:xfrm>
        </p:grpSpPr>
        <p:cxnSp>
          <p:nvCxnSpPr>
            <p:cNvPr id="12" name="直接箭头连接符 15">
              <a:extLst>
                <a:ext uri="{FF2B5EF4-FFF2-40B4-BE49-F238E27FC236}">
                  <a16:creationId xmlns:a16="http://schemas.microsoft.com/office/drawing/2014/main" id="{844DF9DF-0131-44BA-A10A-003DFA078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780" y="1455948"/>
              <a:ext cx="457200" cy="735465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3" name="直接箭头连接符 17">
              <a:extLst>
                <a:ext uri="{FF2B5EF4-FFF2-40B4-BE49-F238E27FC236}">
                  <a16:creationId xmlns:a16="http://schemas.microsoft.com/office/drawing/2014/main" id="{1111EA2A-1AE0-465D-86B2-50617EE2F2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8980" y="1455948"/>
              <a:ext cx="68688" cy="267467"/>
            </a:xfrm>
            <a:prstGeom prst="straightConnector1">
              <a:avLst/>
            </a:prstGeom>
            <a:noFill/>
            <a:ln w="28575" cap="flat" cmpd="sng" algn="ctr">
              <a:solidFill>
                <a:srgbClr val="00CC99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接箭头连接符 19">
              <a:extLst>
                <a:ext uri="{FF2B5EF4-FFF2-40B4-BE49-F238E27FC236}">
                  <a16:creationId xmlns:a16="http://schemas.microsoft.com/office/drawing/2014/main" id="{2D330F8C-BE99-4747-BDAE-5A8FE72E6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079" y="1455948"/>
              <a:ext cx="364901" cy="950047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5" name="TextBox 27">
            <a:extLst>
              <a:ext uri="{FF2B5EF4-FFF2-40B4-BE49-F238E27FC236}">
                <a16:creationId xmlns:a16="http://schemas.microsoft.com/office/drawing/2014/main" id="{DF11F77A-F335-4FB8-8B15-6C0D81105930}"/>
              </a:ext>
            </a:extLst>
          </p:cNvPr>
          <p:cNvSpPr txBox="1"/>
          <p:nvPr/>
        </p:nvSpPr>
        <p:spPr>
          <a:xfrm>
            <a:off x="7265921" y="1058757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Low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60CC19BE-65D1-42A8-AA71-B71F15E2E75D}"/>
              </a:ext>
            </a:extLst>
          </p:cNvPr>
          <p:cNvSpPr txBox="1"/>
          <p:nvPr/>
        </p:nvSpPr>
        <p:spPr>
          <a:xfrm>
            <a:off x="8466360" y="870872"/>
            <a:ext cx="74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high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freq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D2F897C-E2D8-40E9-AD27-BE4ACD948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81" y="2659404"/>
            <a:ext cx="8624558" cy="1933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5C077C22-D730-4560-938A-AAEA019EAAFC}"/>
                  </a:ext>
                </a:extLst>
              </p:cNvPr>
              <p:cNvSpPr txBox="1"/>
              <p:nvPr/>
            </p:nvSpPr>
            <p:spPr>
              <a:xfrm>
                <a:off x="1765764" y="4789990"/>
                <a:ext cx="87563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Low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freq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grad &gt; high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freq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 grad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almost surely as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𝜹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.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5C077C22-D730-4560-938A-AAEA019E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64" y="4789990"/>
                <a:ext cx="8756329" cy="523220"/>
              </a:xfrm>
              <a:prstGeom prst="rect">
                <a:avLst/>
              </a:prstGeom>
              <a:blipFill>
                <a:blip r:embed="rId5"/>
                <a:stretch>
                  <a:fillRect l="-1462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A102676-816E-4AF8-9FCF-ECD771DD1B5B}"/>
              </a:ext>
            </a:extLst>
          </p:cNvPr>
          <p:cNvSpPr txBox="1"/>
          <p:nvPr/>
        </p:nvSpPr>
        <p:spPr>
          <a:xfrm>
            <a:off x="0" y="5923723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  <a:hlinkClick r:id="rId6"/>
              </a:rPr>
              <a:t>1901.06523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 panose="020B0604020202020204" pitchFamily="34" charset="0"/>
                <a:ea typeface="黑体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AD36F98E-3320-490B-8E29-0C4741D16C7C}"/>
              </a:ext>
            </a:extLst>
          </p:cNvPr>
          <p:cNvSpPr txBox="1"/>
          <p:nvPr/>
        </p:nvSpPr>
        <p:spPr>
          <a:xfrm>
            <a:off x="1717835" y="5400503"/>
            <a:ext cx="8756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Also can be extended to general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3066161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944F735-AAE6-47B0-B8E4-A37A470745E9}"/>
              </a:ext>
            </a:extLst>
          </p:cNvPr>
          <p:cNvSpPr txBox="1">
            <a:spLocks/>
          </p:cNvSpPr>
          <p:nvPr/>
        </p:nvSpPr>
        <p:spPr>
          <a:xfrm>
            <a:off x="0" y="2524760"/>
            <a:ext cx="12192000" cy="11226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Linear Frequency Principle</a:t>
            </a:r>
          </a:p>
        </p:txBody>
      </p:sp>
    </p:spTree>
    <p:extLst>
      <p:ext uri="{BB962C8B-B14F-4D97-AF65-F5344CB8AC3E}">
        <p14:creationId xmlns:p14="http://schemas.microsoft.com/office/powerpoint/2010/main" val="2450465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E33C1E-CD9E-4F04-A287-C7C4B105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7090"/>
            <a:ext cx="9144000" cy="563562"/>
          </a:xfrm>
        </p:spPr>
        <p:txBody>
          <a:bodyPr/>
          <a:lstStyle/>
          <a:p>
            <a:r>
              <a:rPr lang="en-US" dirty="0"/>
              <a:t>Linear approximation for wide NN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FAB62B-61A3-42B1-87C4-2981EED5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68" y="2362200"/>
            <a:ext cx="7837774" cy="4495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A30B6F-0996-4366-96C3-476ADC5190E5}"/>
              </a:ext>
            </a:extLst>
          </p:cNvPr>
          <p:cNvSpPr txBox="1"/>
          <p:nvPr/>
        </p:nvSpPr>
        <p:spPr>
          <a:xfrm>
            <a:off x="8276732" y="64578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Lee et al., 2019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88AF33-CD69-4EC6-A143-1EE1705C12AD}"/>
              </a:ext>
            </a:extLst>
          </p:cNvPr>
          <p:cNvSpPr txBox="1"/>
          <p:nvPr/>
        </p:nvSpPr>
        <p:spPr>
          <a:xfrm>
            <a:off x="4343400" y="64008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CIFAR 10,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/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71AA3-4517-4E0E-8186-91FC7185C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1447800"/>
                <a:ext cx="5187959" cy="703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/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 for any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341679-C2CD-4886-994E-C8B97613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789657"/>
                <a:ext cx="7751609" cy="369332"/>
              </a:xfrm>
              <a:prstGeom prst="rect">
                <a:avLst/>
              </a:prstGeom>
              <a:blipFill>
                <a:blip r:embed="rId4"/>
                <a:stretch>
                  <a:fillRect l="-1416" t="-26667" r="-7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/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</m:sSub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EFEA5-970B-431E-8C5B-6737B1AA1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852" y="1832531"/>
                <a:ext cx="2019481" cy="324641"/>
              </a:xfrm>
              <a:prstGeom prst="rect">
                <a:avLst/>
              </a:prstGeom>
              <a:blipFill>
                <a:blip r:embed="rId5"/>
                <a:stretch>
                  <a:fillRect l="-4217" r="-3614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/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box>
                            <m:box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5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1EB22-5FDF-4E9C-803B-13659D1F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102" y="1369928"/>
                <a:ext cx="2650276" cy="359201"/>
              </a:xfrm>
              <a:prstGeom prst="rect">
                <a:avLst/>
              </a:prstGeom>
              <a:blipFill>
                <a:blip r:embed="rId6"/>
                <a:stretch>
                  <a:fillRect l="-1609" r="-460" b="-15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3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E33C1E-CD9E-4F04-A287-C7C4B105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49" y="91508"/>
            <a:ext cx="8229600" cy="746692"/>
          </a:xfrm>
        </p:spPr>
        <p:txBody>
          <a:bodyPr/>
          <a:lstStyle/>
          <a:p>
            <a:r>
              <a:rPr lang="en-US" dirty="0"/>
              <a:t>Linear F-Principle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8A09F-A774-4F49-BE08-C1774A78FC59}"/>
                  </a:ext>
                </a:extLst>
              </p:cNvPr>
              <p:cNvSpPr txBox="1"/>
              <p:nvPr/>
            </p:nvSpPr>
            <p:spPr>
              <a:xfrm>
                <a:off x="3436170" y="1066800"/>
                <a:ext cx="5187959" cy="703462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8A09F-A774-4F49-BE08-C1774A78F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70" y="1066800"/>
                <a:ext cx="5187959" cy="70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0">
                <a:extLst>
                  <a:ext uri="{FF2B5EF4-FFF2-40B4-BE49-F238E27FC236}">
                    <a16:creationId xmlns:a16="http://schemas.microsoft.com/office/drawing/2014/main" id="{3C7BF22D-7617-454E-BE5F-0764A8216EA8}"/>
                  </a:ext>
                </a:extLst>
              </p:cNvPr>
              <p:cNvSpPr/>
              <p:nvPr/>
            </p:nvSpPr>
            <p:spPr>
              <a:xfrm>
                <a:off x="1524000" y="3275131"/>
                <a:ext cx="9144000" cy="97045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box>
                                <m:box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kumimoji="0" lang="en-US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en-US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</m:box>
                            </m:num>
                            <m:den>
                              <m:sSup>
                                <m:sSup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box>
                                <m:box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2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kumimoji="0" lang="en-US" sz="2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2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990099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2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990099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</m:box>
                            </m:num>
                            <m:den>
                              <m:sSup>
                                <m:sSup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0">
                <a:extLst>
                  <a:ext uri="{FF2B5EF4-FFF2-40B4-BE49-F238E27FC236}">
                    <a16:creationId xmlns:a16="http://schemas.microsoft.com/office/drawing/2014/main" id="{3C7BF22D-7617-454E-BE5F-0764A8216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275131"/>
                <a:ext cx="9144000" cy="970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0385BB-C56E-40E8-9E26-D0AA27D76720}"/>
                  </a:ext>
                </a:extLst>
              </p:cNvPr>
              <p:cNvSpPr txBox="1"/>
              <p:nvPr/>
            </p:nvSpPr>
            <p:spPr>
              <a:xfrm>
                <a:off x="1524000" y="1808823"/>
                <a:ext cx="4438142" cy="699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0" lang="en-US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0385BB-C56E-40E8-9E26-D0AA27D76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808823"/>
                <a:ext cx="4438142" cy="6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DF78-8ED0-4CC6-B6AF-FE7CC0395DC7}"/>
                  </a:ext>
                </a:extLst>
              </p:cNvPr>
              <p:cNvSpPr txBox="1"/>
              <p:nvPr/>
            </p:nvSpPr>
            <p:spPr>
              <a:xfrm>
                <a:off x="1600200" y="4170430"/>
                <a:ext cx="8305800" cy="843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: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target function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=(⋅)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,where</a:t>
                </a:r>
                <a14:m>
                  <m:oMath xmlns:m="http://schemas.openxmlformats.org/officeDocument/2006/math"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sup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</m:e>
                    </m:ac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: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Fourier transform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: frequency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DF78-8ED0-4CC6-B6AF-FE7CC0395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70430"/>
                <a:ext cx="8305800" cy="843244"/>
              </a:xfrm>
              <a:prstGeom prst="rect">
                <a:avLst/>
              </a:prstGeom>
              <a:blipFill>
                <a:blip r:embed="rId5"/>
                <a:stretch>
                  <a:fillRect l="-367" t="-50725" b="-42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下 10">
            <a:extLst>
              <a:ext uri="{FF2B5EF4-FFF2-40B4-BE49-F238E27FC236}">
                <a16:creationId xmlns:a16="http://schemas.microsoft.com/office/drawing/2014/main" id="{04F22084-2481-4F66-8FE6-6D7AE0184ADE}"/>
              </a:ext>
            </a:extLst>
          </p:cNvPr>
          <p:cNvSpPr/>
          <p:nvPr/>
        </p:nvSpPr>
        <p:spPr>
          <a:xfrm>
            <a:off x="5791200" y="1860085"/>
            <a:ext cx="457200" cy="1329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D1FE7-490D-4BFF-BF49-4945E52BB48F}"/>
                  </a:ext>
                </a:extLst>
              </p:cNvPr>
              <p:cNvSpPr txBox="1"/>
              <p:nvPr/>
            </p:nvSpPr>
            <p:spPr>
              <a:xfrm>
                <a:off x="2209800" y="2489200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sufficiently large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D1FE7-490D-4BFF-BF49-4945E52B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89200"/>
                <a:ext cx="2590800" cy="461665"/>
              </a:xfrm>
              <a:prstGeom prst="rect">
                <a:avLst/>
              </a:prstGeom>
              <a:blipFill>
                <a:blip r:embed="rId6"/>
                <a:stretch>
                  <a:fillRect l="-706" t="-10526" r="-141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0">
                <a:extLst>
                  <a:ext uri="{FF2B5EF4-FFF2-40B4-BE49-F238E27FC236}">
                    <a16:creationId xmlns:a16="http://schemas.microsoft.com/office/drawing/2014/main" id="{78E02E50-A923-4906-B91E-56E5C3956591}"/>
                  </a:ext>
                </a:extLst>
              </p:cNvPr>
              <p:cNvSpPr/>
              <p:nvPr/>
            </p:nvSpPr>
            <p:spPr>
              <a:xfrm>
                <a:off x="2895600" y="5483445"/>
                <a:ext cx="6019800" cy="786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0">
                <a:extLst>
                  <a:ext uri="{FF2B5EF4-FFF2-40B4-BE49-F238E27FC236}">
                    <a16:creationId xmlns:a16="http://schemas.microsoft.com/office/drawing/2014/main" id="{78E02E50-A923-4906-B91E-56E5C3956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483445"/>
                <a:ext cx="6019800" cy="7866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0327C8-B7FF-4850-B193-806D73D96BF9}"/>
                  </a:ext>
                </a:extLst>
              </p:cNvPr>
              <p:cNvSpPr txBox="1"/>
              <p:nvPr/>
            </p:nvSpPr>
            <p:spPr>
              <a:xfrm>
                <a:off x="3163558" y="6401287"/>
                <a:ext cx="2627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)−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0327C8-B7FF-4850-B193-806D73D96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58" y="6401287"/>
                <a:ext cx="2627642" cy="307777"/>
              </a:xfrm>
              <a:prstGeom prst="rect">
                <a:avLst/>
              </a:prstGeom>
              <a:blipFill>
                <a:blip r:embed="rId8"/>
                <a:stretch>
                  <a:fillRect l="-928" r="-3016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0E7906E-E17A-4F98-BF0F-19C047B301CF}"/>
              </a:ext>
            </a:extLst>
          </p:cNvPr>
          <p:cNvSpPr txBox="1"/>
          <p:nvPr/>
        </p:nvSpPr>
        <p:spPr>
          <a:xfrm>
            <a:off x="1600200" y="5181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 simplicity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03493-DF29-48C6-AAB1-C13A87C69B43}"/>
              </a:ext>
            </a:extLst>
          </p:cNvPr>
          <p:cNvSpPr txBox="1"/>
          <p:nvPr/>
        </p:nvSpPr>
        <p:spPr>
          <a:xfrm>
            <a:off x="6585702" y="220147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1-d function</a:t>
            </a:r>
          </a:p>
        </p:txBody>
      </p:sp>
    </p:spTree>
    <p:extLst>
      <p:ext uri="{BB962C8B-B14F-4D97-AF65-F5344CB8AC3E}">
        <p14:creationId xmlns:p14="http://schemas.microsoft.com/office/powerpoint/2010/main" val="357116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C9394E18-D138-45B9-AF9B-B99B581FF05C}"/>
                  </a:ext>
                </a:extLst>
              </p:cNvPr>
              <p:cNvSpPr/>
              <p:nvPr/>
            </p:nvSpPr>
            <p:spPr>
              <a:xfrm>
                <a:off x="1752109" y="902025"/>
                <a:ext cx="8610600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𝜉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Body)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C9394E18-D138-45B9-AF9B-B99B581FF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109" y="902025"/>
                <a:ext cx="8610600" cy="925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2">
            <a:extLst>
              <a:ext uri="{FF2B5EF4-FFF2-40B4-BE49-F238E27FC236}">
                <a16:creationId xmlns:a16="http://schemas.microsoft.com/office/drawing/2014/main" id="{F1E2A481-D9C2-4520-8372-6D3DEC7A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49" y="91508"/>
            <a:ext cx="8486488" cy="7466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 (Body)"/>
              </a:rPr>
              <a:t>Preference induced by LFP dynamics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78DEAA-033C-4B96-9DED-0601A3540FAC}"/>
              </a:ext>
            </a:extLst>
          </p:cNvPr>
          <p:cNvCxnSpPr>
            <a:cxnSpLocks/>
          </p:cNvCxnSpPr>
          <p:nvPr/>
        </p:nvCxnSpPr>
        <p:spPr>
          <a:xfrm>
            <a:off x="5919008" y="1660300"/>
            <a:ext cx="0" cy="96270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7DA163-CBA4-439D-A48E-3CCE7A881D96}"/>
              </a:ext>
            </a:extLst>
          </p:cNvPr>
          <p:cNvGrpSpPr/>
          <p:nvPr/>
        </p:nvGrpSpPr>
        <p:grpSpPr>
          <a:xfrm>
            <a:off x="1571221" y="2409420"/>
            <a:ext cx="8791488" cy="1774204"/>
            <a:chOff x="47221" y="3353880"/>
            <a:chExt cx="8791488" cy="1774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BDBB2D5-29AE-4BA8-8687-75AF7459DC07}"/>
                    </a:ext>
                  </a:extLst>
                </p:cNvPr>
                <p:cNvSpPr txBox="1"/>
                <p:nvPr/>
              </p:nvSpPr>
              <p:spPr>
                <a:xfrm>
                  <a:off x="545881" y="3353880"/>
                  <a:ext cx="8292828" cy="1774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𝛾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4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𝜉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𝜉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d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𝜉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s</a:t>
                  </a:r>
                  <a:r>
                    <a:rPr kumimoji="0" lang="en-US" sz="2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.t.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for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=1,⋯,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 (Body)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BDBB2D5-29AE-4BA8-8687-75AF7459D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81" y="3353880"/>
                  <a:ext cx="8292828" cy="1774204"/>
                </a:xfrm>
                <a:prstGeom prst="rect">
                  <a:avLst/>
                </a:prstGeom>
                <a:blipFill>
                  <a:blip r:embed="rId3"/>
                  <a:stretch>
                    <a:fillRect b="-5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52B475-B4D8-42B2-9005-2BF529A50C27}"/>
                </a:ext>
              </a:extLst>
            </p:cNvPr>
            <p:cNvSpPr/>
            <p:nvPr/>
          </p:nvSpPr>
          <p:spPr>
            <a:xfrm>
              <a:off x="2060624" y="3679065"/>
              <a:ext cx="5267455" cy="8062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2F975-451B-4492-AC32-A7308E6C371B}"/>
                </a:ext>
              </a:extLst>
            </p:cNvPr>
            <p:cNvSpPr txBox="1"/>
            <p:nvPr/>
          </p:nvSpPr>
          <p:spPr>
            <a:xfrm>
              <a:off x="47221" y="3654282"/>
              <a:ext cx="2288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low frequency preference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FEC2B6-5E75-4AAF-B28A-2FE1A9B92839}"/>
                  </a:ext>
                </a:extLst>
              </p:cNvPr>
              <p:cNvSpPr txBox="1"/>
              <p:nvPr/>
            </p:nvSpPr>
            <p:spPr>
              <a:xfrm>
                <a:off x="1891431" y="4503312"/>
                <a:ext cx="8649728" cy="217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Case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−4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dominant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𝜉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′′(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cubic spline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Case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dominant 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𝜉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′(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linear spline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FEC2B6-5E75-4AAF-B28A-2FE1A9B9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31" y="4503312"/>
                <a:ext cx="8649728" cy="2179828"/>
              </a:xfrm>
              <a:prstGeom prst="rect">
                <a:avLst/>
              </a:prstGeom>
              <a:blipFill>
                <a:blip r:embed="rId4"/>
                <a:stretch>
                  <a:fillRect l="-105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63"/>
    </mc:Choice>
    <mc:Fallback xmlns="">
      <p:transition spd="slow" advTm="9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文字, 地图&#10;&#10;描述已自动生成">
            <a:extLst>
              <a:ext uri="{FF2B5EF4-FFF2-40B4-BE49-F238E27FC236}">
                <a16:creationId xmlns:a16="http://schemas.microsoft.com/office/drawing/2014/main" id="{1617CAB1-1BEB-4CA0-8C0A-BA23AC791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9" y="2772613"/>
            <a:ext cx="3292158" cy="2469119"/>
          </a:xfrm>
          <a:prstGeom prst="rect">
            <a:avLst/>
          </a:prstGeom>
        </p:spPr>
      </p:pic>
      <p:pic>
        <p:nvPicPr>
          <p:cNvPr id="13" name="图片 12" descr="图片包含 文字, 地图&#10;&#10;描述已自动生成">
            <a:extLst>
              <a:ext uri="{FF2B5EF4-FFF2-40B4-BE49-F238E27FC236}">
                <a16:creationId xmlns:a16="http://schemas.microsoft.com/office/drawing/2014/main" id="{2AE30B06-E97C-4D1A-80FB-356C76955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21" y="2743201"/>
            <a:ext cx="3292158" cy="2469119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9CE0EED0-2367-4667-8ACF-8168B2B63413}"/>
              </a:ext>
            </a:extLst>
          </p:cNvPr>
          <p:cNvSpPr txBox="1">
            <a:spLocks/>
          </p:cNvSpPr>
          <p:nvPr/>
        </p:nvSpPr>
        <p:spPr bwMode="auto">
          <a:xfrm>
            <a:off x="1981200" y="304801"/>
            <a:ext cx="8229600" cy="104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Two-layer 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relu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-NN</a:t>
            </a:r>
          </a:p>
        </p:txBody>
      </p:sp>
      <p:pic>
        <p:nvPicPr>
          <p:cNvPr id="8" name="图片 7" descr="图片包含 文字&#10;&#10;描述已自动生成">
            <a:extLst>
              <a:ext uri="{FF2B5EF4-FFF2-40B4-BE49-F238E27FC236}">
                <a16:creationId xmlns:a16="http://schemas.microsoft.com/office/drawing/2014/main" id="{C7CCBD99-4D0A-431B-88E7-F53FBF8D5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91" y="2787848"/>
            <a:ext cx="2926086" cy="21945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BB6E3C4-9C88-46C1-97A1-D16180F4D16F}"/>
              </a:ext>
            </a:extLst>
          </p:cNvPr>
          <p:cNvSpPr/>
          <p:nvPr/>
        </p:nvSpPr>
        <p:spPr>
          <a:xfrm>
            <a:off x="1981200" y="5382093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 and r are initialized by uniform distributions on [ -0.1,0.1 ] and [ -0.25,0.25 ]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D5B02383-BA75-43E4-BBF1-0C8D16C991A9}"/>
                  </a:ext>
                </a:extLst>
              </p:cNvPr>
              <p:cNvSpPr/>
              <p:nvPr/>
            </p:nvSpPr>
            <p:spPr>
              <a:xfrm>
                <a:off x="2819401" y="1364784"/>
                <a:ext cx="6719211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40000"/>
                                  <a:lumOff val="6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D5B02383-BA75-43E4-BBF1-0C8D16C99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1" y="1364784"/>
                <a:ext cx="6719211" cy="9257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110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B6E3C4-9C88-46C1-97A1-D16180F4D16F}"/>
              </a:ext>
            </a:extLst>
          </p:cNvPr>
          <p:cNvSpPr/>
          <p:nvPr/>
        </p:nvSpPr>
        <p:spPr>
          <a:xfrm>
            <a:off x="1981200" y="5467387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 and r are initialized by uniform distributions on [ -2,2]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A537E8-B4E2-4017-B606-AE5CEDA3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514600"/>
            <a:ext cx="4038600" cy="2946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10">
                <a:extLst>
                  <a:ext uri="{FF2B5EF4-FFF2-40B4-BE49-F238E27FC236}">
                    <a16:creationId xmlns:a16="http://schemas.microsoft.com/office/drawing/2014/main" id="{0F0182C2-AA72-4D6A-9264-DA4F78826168}"/>
                  </a:ext>
                </a:extLst>
              </p:cNvPr>
              <p:cNvSpPr/>
              <p:nvPr/>
            </p:nvSpPr>
            <p:spPr>
              <a:xfrm>
                <a:off x="2590800" y="1286826"/>
                <a:ext cx="7239000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08080">
                                      <a:lumMod val="40000"/>
                                      <a:lumOff val="6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08080">
                                              <a:lumMod val="40000"/>
                                              <a:lumOff val="60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08080">
                                          <a:lumMod val="40000"/>
                                          <a:lumOff val="60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08080">
                                  <a:lumMod val="40000"/>
                                  <a:lumOff val="6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矩形 10">
                <a:extLst>
                  <a:ext uri="{FF2B5EF4-FFF2-40B4-BE49-F238E27FC236}">
                    <a16:creationId xmlns:a16="http://schemas.microsoft.com/office/drawing/2014/main" id="{0F0182C2-AA72-4D6A-9264-DA4F78826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286826"/>
                <a:ext cx="7239000" cy="925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2">
            <a:extLst>
              <a:ext uri="{FF2B5EF4-FFF2-40B4-BE49-F238E27FC236}">
                <a16:creationId xmlns:a16="http://schemas.microsoft.com/office/drawing/2014/main" id="{A69921F1-C06E-4953-8EF0-7D2F0379B5A9}"/>
              </a:ext>
            </a:extLst>
          </p:cNvPr>
          <p:cNvSpPr txBox="1">
            <a:spLocks/>
          </p:cNvSpPr>
          <p:nvPr/>
        </p:nvSpPr>
        <p:spPr bwMode="auto">
          <a:xfrm>
            <a:off x="1981200" y="304801"/>
            <a:ext cx="8229600" cy="104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Two-layer 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relu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-NN</a:t>
            </a:r>
          </a:p>
        </p:txBody>
      </p:sp>
    </p:spTree>
    <p:extLst>
      <p:ext uri="{BB962C8B-B14F-4D97-AF65-F5344CB8AC3E}">
        <p14:creationId xmlns:p14="http://schemas.microsoft.com/office/powerpoint/2010/main" val="2756820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6958C-7285-4857-958F-E8CA6A7B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51" y="-76200"/>
            <a:ext cx="8229600" cy="1143000"/>
          </a:xfrm>
        </p:spPr>
        <p:txBody>
          <a:bodyPr/>
          <a:lstStyle/>
          <a:p>
            <a:r>
              <a:rPr lang="en-US" dirty="0"/>
              <a:t>High-dim case</a:t>
            </a:r>
          </a:p>
        </p:txBody>
      </p: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F9097F46-EA1A-4F49-BFD6-5EDD1A03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94" y="2636974"/>
            <a:ext cx="5568915" cy="4390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10">
                <a:extLst>
                  <a:ext uri="{FF2B5EF4-FFF2-40B4-BE49-F238E27FC236}">
                    <a16:creationId xmlns:a16="http://schemas.microsoft.com/office/drawing/2014/main" id="{3E6644DF-F463-46BF-AD26-371A4CB7F1EB}"/>
                  </a:ext>
                </a:extLst>
              </p:cNvPr>
              <p:cNvSpPr/>
              <p:nvPr/>
            </p:nvSpPr>
            <p:spPr>
              <a:xfrm>
                <a:off x="1790700" y="1606873"/>
                <a:ext cx="8610600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990099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990099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+3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990099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990099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𝜉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矩形 10">
                <a:extLst>
                  <a:ext uri="{FF2B5EF4-FFF2-40B4-BE49-F238E27FC236}">
                    <a16:creationId xmlns:a16="http://schemas.microsoft.com/office/drawing/2014/main" id="{3E6644DF-F463-46BF-AD26-371A4CB7F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1606873"/>
                <a:ext cx="8610600" cy="925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3C17D5F-7E0D-4823-9353-C53A4D844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507" y="819493"/>
            <a:ext cx="3374986" cy="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87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944F735-AAE6-47B0-B8E4-A37A470745E9}"/>
              </a:ext>
            </a:extLst>
          </p:cNvPr>
          <p:cNvSpPr txBox="1">
            <a:spLocks/>
          </p:cNvSpPr>
          <p:nvPr/>
        </p:nvSpPr>
        <p:spPr>
          <a:xfrm>
            <a:off x="0" y="2524760"/>
            <a:ext cx="12192000" cy="11226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1219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Anti</a:t>
            </a:r>
            <a:r>
              <a:rPr lang="en-US" altLang="zh-CN" dirty="0">
                <a:solidFill>
                  <a:srgbClr val="B61616"/>
                </a:solidFill>
              </a:rPr>
              <a:t>-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F-Principle</a:t>
            </a:r>
          </a:p>
        </p:txBody>
      </p:sp>
    </p:spTree>
    <p:extLst>
      <p:ext uri="{BB962C8B-B14F-4D97-AF65-F5344CB8AC3E}">
        <p14:creationId xmlns:p14="http://schemas.microsoft.com/office/powerpoint/2010/main" val="93032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2A90D2-AF7C-4A60-BACE-DE024438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Increasing complexity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A79E13-5C3B-49BC-9CEF-99FF87BD4F96}"/>
              </a:ext>
            </a:extLst>
          </p:cNvPr>
          <p:cNvSpPr/>
          <p:nvPr/>
        </p:nvSpPr>
        <p:spPr>
          <a:xfrm>
            <a:off x="63523" y="878071"/>
            <a:ext cx="2859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Performance correlation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BAA9A0-4AD7-40B2-85D5-3D131785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62" y="916708"/>
            <a:ext cx="7298028" cy="15691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89FBC8-3DEE-4951-9C42-6895AC4C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730" y="2640551"/>
            <a:ext cx="5386539" cy="36254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EBB568-628C-4D6E-8069-3CA2FC587C1F}"/>
              </a:ext>
            </a:extLst>
          </p:cNvPr>
          <p:cNvSpPr txBox="1"/>
          <p:nvPr/>
        </p:nvSpPr>
        <p:spPr>
          <a:xfrm>
            <a:off x="9660556" y="5741237"/>
            <a:ext cx="230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dirty="0" err="1">
                <a:solidFill>
                  <a:schemeClr val="tx2"/>
                </a:solidFill>
                <a:effectLst/>
                <a:latin typeface="NimbusRomNo9L-Medi"/>
              </a:rPr>
              <a:t>Nakkiran</a:t>
            </a:r>
            <a:r>
              <a:rPr lang="en-US" altLang="zh-CN" sz="2000" dirty="0">
                <a:solidFill>
                  <a:schemeClr val="tx2"/>
                </a:solidFill>
              </a:rPr>
              <a:t> et al., 2019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27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1D82-605B-4251-83D5-B9639734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Anti-F-Principle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89389D-DEC2-4798-8C1C-5F1E0091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99" y="949265"/>
            <a:ext cx="3684174" cy="77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BB5F41-EB2F-49EF-B348-379CB5EF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20" y="1831429"/>
            <a:ext cx="2880952" cy="3384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CA284B-8E76-458F-93EA-D1E6CD9ADA61}"/>
              </a:ext>
            </a:extLst>
          </p:cNvPr>
          <p:cNvSpPr txBox="1"/>
          <p:nvPr/>
        </p:nvSpPr>
        <p:spPr>
          <a:xfrm>
            <a:off x="518667" y="2214089"/>
            <a:ext cx="4257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Gradient: Loss function endorses high frequency with high priority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71B5CE-A596-4426-B162-C8A50CCD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349" y="3161594"/>
            <a:ext cx="2853188" cy="22639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8C02AB9-DA3B-443E-BF2D-80EFAEE30C00}"/>
              </a:ext>
            </a:extLst>
          </p:cNvPr>
          <p:cNvSpPr txBox="1"/>
          <p:nvPr/>
        </p:nvSpPr>
        <p:spPr>
          <a:xfrm>
            <a:off x="7705087" y="5469684"/>
            <a:ext cx="3159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MI10"/>
                <a:ea typeface="黑体"/>
                <a:cs typeface="+mn-cs"/>
              </a:rPr>
              <a:t>Example from E et al., 2019.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ACD6B60-FBE8-4360-8DAE-CF4C61BEC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67" y="3595175"/>
            <a:ext cx="5817704" cy="24516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C63E570-33B0-443E-B135-C1A793E64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52" y="3435886"/>
            <a:ext cx="2647213" cy="2929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A4EF5A2-593B-4852-8FA2-2FE61388E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277" y="3408624"/>
            <a:ext cx="2367722" cy="2929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6B989B9-9ED5-4BE9-93A5-DBA3FDDEA6E1}"/>
              </a:ext>
            </a:extLst>
          </p:cNvPr>
          <p:cNvSpPr txBox="1"/>
          <p:nvPr/>
        </p:nvSpPr>
        <p:spPr>
          <a:xfrm>
            <a:off x="2022158" y="5965363"/>
            <a:ext cx="423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MI10"/>
                <a:ea typeface="黑体"/>
                <a:cs typeface="+mn-cs"/>
              </a:rPr>
              <a:t>Example from Lu et al., 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MI10"/>
                <a:ea typeface="黑体"/>
                <a:cs typeface="+mn-cs"/>
              </a:rPr>
              <a:t>DeepXDE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MI10"/>
                <a:ea typeface="黑体"/>
                <a:cs typeface="+mn-cs"/>
              </a:rPr>
              <a:t>, 2019.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D42B1D1-5F68-4E99-AEDE-BA2ECCADAAE8}"/>
                  </a:ext>
                </a:extLst>
              </p:cNvPr>
              <p:cNvSpPr txBox="1"/>
              <p:nvPr/>
            </p:nvSpPr>
            <p:spPr>
              <a:xfrm>
                <a:off x="6891233" y="1950709"/>
                <a:ext cx="3533710" cy="44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D42B1D1-5F68-4E99-AEDE-BA2ECCADA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33" y="1950709"/>
                <a:ext cx="3533710" cy="442109"/>
              </a:xfrm>
              <a:prstGeom prst="rect">
                <a:avLst/>
              </a:prstGeom>
              <a:blipFill>
                <a:blip r:embed="rId8"/>
                <a:stretch>
                  <a:fillRect l="-1724" t="-5479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FDFEB1-9EDE-4AE1-B528-33C8D997852F}"/>
                  </a:ext>
                </a:extLst>
              </p:cNvPr>
              <p:cNvSpPr/>
              <p:nvPr/>
            </p:nvSpPr>
            <p:spPr>
              <a:xfrm>
                <a:off x="6833695" y="1181933"/>
                <a:ext cx="4323876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0FDFEB1-9EDE-4AE1-B528-33C8D9978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695" y="1181933"/>
                <a:ext cx="4323876" cy="7838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2C0D5045-9DA0-465F-A2BC-86ED58D562BC}"/>
              </a:ext>
            </a:extLst>
          </p:cNvPr>
          <p:cNvSpPr txBox="1"/>
          <p:nvPr/>
        </p:nvSpPr>
        <p:spPr>
          <a:xfrm>
            <a:off x="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[2]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Luo, Xiao, Ma, 1901.06523, CiCP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1616"/>
              </a:solidFill>
              <a:effectLst/>
              <a:uLnTx/>
              <a:uFillTx/>
              <a:latin typeface="Book Antiqua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59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FBC328-EEFA-4501-B7C6-7A210584FB73}"/>
              </a:ext>
            </a:extLst>
          </p:cNvPr>
          <p:cNvSpPr txBox="1"/>
          <p:nvPr/>
        </p:nvSpPr>
        <p:spPr>
          <a:xfrm>
            <a:off x="5642836" y="669679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train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A5D84-9FB9-47CA-8CE8-FFBD21B3132A}"/>
              </a:ext>
            </a:extLst>
          </p:cNvPr>
          <p:cNvSpPr txBox="1"/>
          <p:nvPr/>
        </p:nvSpPr>
        <p:spPr>
          <a:xfrm>
            <a:off x="9363841" y="669679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test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5C93F-1258-43BA-A2AC-C99FCB812F31}"/>
              </a:ext>
            </a:extLst>
          </p:cNvPr>
          <p:cNvSpPr txBox="1"/>
          <p:nvPr/>
        </p:nvSpPr>
        <p:spPr>
          <a:xfrm>
            <a:off x="2214961" y="669679"/>
            <a:ext cx="206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initial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5EDD5D-E676-074A-9DC5-2BDA440C5A43}"/>
              </a:ext>
            </a:extLst>
          </p:cNvPr>
          <p:cNvGrpSpPr/>
          <p:nvPr/>
        </p:nvGrpSpPr>
        <p:grpSpPr>
          <a:xfrm>
            <a:off x="1343739" y="1190861"/>
            <a:ext cx="10793853" cy="4918554"/>
            <a:chOff x="-54295" y="661416"/>
            <a:chExt cx="12246295" cy="5513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F76A05-4B06-45FD-8505-AD7D147DB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53" b="9952"/>
            <a:stretch/>
          </p:blipFill>
          <p:spPr>
            <a:xfrm>
              <a:off x="0" y="661416"/>
              <a:ext cx="12192000" cy="264522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8E8A1C-2BD4-4B7F-AC33-ED6C0C51FED1}"/>
                </a:ext>
              </a:extLst>
            </p:cNvPr>
            <p:cNvSpPr/>
            <p:nvPr/>
          </p:nvSpPr>
          <p:spPr>
            <a:xfrm>
              <a:off x="600074" y="2526955"/>
              <a:ext cx="2530929" cy="27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7B93CF-58FC-4D6B-AACD-33357F78BD09}"/>
                </a:ext>
              </a:extLst>
            </p:cNvPr>
            <p:cNvSpPr/>
            <p:nvPr/>
          </p:nvSpPr>
          <p:spPr>
            <a:xfrm>
              <a:off x="4616903" y="760748"/>
              <a:ext cx="2559504" cy="27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B3A25D-0F99-4920-996C-A5D6FD8F9780}"/>
                </a:ext>
              </a:extLst>
            </p:cNvPr>
            <p:cNvSpPr/>
            <p:nvPr/>
          </p:nvSpPr>
          <p:spPr>
            <a:xfrm>
              <a:off x="8700406" y="753944"/>
              <a:ext cx="2559504" cy="27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65252BE-0E1E-824D-AEFD-D25DECE35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40" b="12088"/>
            <a:stretch/>
          </p:blipFill>
          <p:spPr>
            <a:xfrm>
              <a:off x="-54295" y="3440082"/>
              <a:ext cx="12192000" cy="273503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7B13CA-A4A7-1B41-89C1-4469432ADEC3}"/>
                </a:ext>
              </a:extLst>
            </p:cNvPr>
            <p:cNvSpPr/>
            <p:nvPr/>
          </p:nvSpPr>
          <p:spPr>
            <a:xfrm>
              <a:off x="1141772" y="3551659"/>
              <a:ext cx="2559504" cy="311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A0B9C5-16B2-3940-B304-E26C16F90E40}"/>
                </a:ext>
              </a:extLst>
            </p:cNvPr>
            <p:cNvSpPr/>
            <p:nvPr/>
          </p:nvSpPr>
          <p:spPr>
            <a:xfrm>
              <a:off x="4672826" y="3551659"/>
              <a:ext cx="2559504" cy="311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9555DE-9D57-234D-B5D9-7751176FC755}"/>
                </a:ext>
              </a:extLst>
            </p:cNvPr>
            <p:cNvSpPr/>
            <p:nvPr/>
          </p:nvSpPr>
          <p:spPr>
            <a:xfrm>
              <a:off x="8784224" y="3553995"/>
              <a:ext cx="2559504" cy="308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1D8AE3-D8CF-CC4C-BD77-02B605679425}"/>
                  </a:ext>
                </a:extLst>
              </p:cNvPr>
              <p:cNvSpPr/>
              <p:nvPr/>
            </p:nvSpPr>
            <p:spPr>
              <a:xfrm>
                <a:off x="190202" y="1962629"/>
                <a:ext cx="1250983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1D8AE3-D8CF-CC4C-BD77-02B605679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2" y="1962629"/>
                <a:ext cx="1250983" cy="491417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67FF3B-EB2C-6747-8A95-D785CC399BD3}"/>
                  </a:ext>
                </a:extLst>
              </p:cNvPr>
              <p:cNvSpPr/>
              <p:nvPr/>
            </p:nvSpPr>
            <p:spPr>
              <a:xfrm>
                <a:off x="127685" y="4512208"/>
                <a:ext cx="1313500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67FF3B-EB2C-6747-8A95-D785CC399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5" y="4512208"/>
                <a:ext cx="1313500" cy="49141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61FC5EC-EA2B-2649-9C46-E98D774D274F}"/>
              </a:ext>
            </a:extLst>
          </p:cNvPr>
          <p:cNvSpPr txBox="1"/>
          <p:nvPr/>
        </p:nvSpPr>
        <p:spPr>
          <a:xfrm>
            <a:off x="1645920" y="159283"/>
            <a:ext cx="86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/>
                <a:cs typeface="+mn-cs"/>
              </a:rPr>
              <a:t>DNN can easily overfit training data with bad initialization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174049-9BD9-4F77-89B1-60D1DAF17D5B}"/>
              </a:ext>
            </a:extLst>
          </p:cNvPr>
          <p:cNvSpPr txBox="1"/>
          <p:nvPr/>
        </p:nvSpPr>
        <p:spPr>
          <a:xfrm>
            <a:off x="0" y="6362520"/>
            <a:ext cx="95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[1]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Xu*,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黑体"/>
                <a:cs typeface="+mn-cs"/>
              </a:rPr>
              <a:t>Zhang, Xiao, 1807.01251, ICONIP</a:t>
            </a:r>
          </a:p>
        </p:txBody>
      </p:sp>
    </p:spTree>
    <p:extLst>
      <p:ext uri="{BB962C8B-B14F-4D97-AF65-F5344CB8AC3E}">
        <p14:creationId xmlns:p14="http://schemas.microsoft.com/office/powerpoint/2010/main" val="1397690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1D9D-DCE8-4C72-AF53-A9AFAB1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Frequency Principle</a:t>
            </a:r>
            <a:endParaRPr lang="zh-CN" altLang="en-US" dirty="0"/>
          </a:p>
        </p:txBody>
      </p:sp>
      <p:pic>
        <p:nvPicPr>
          <p:cNvPr id="15" name="animation">
            <a:hlinkClick r:id="" action="ppaction://media"/>
            <a:extLst>
              <a:ext uri="{FF2B5EF4-FFF2-40B4-BE49-F238E27FC236}">
                <a16:creationId xmlns:a16="http://schemas.microsoft.com/office/drawing/2014/main" id="{29FFDE18-2E86-4091-A02F-58F8FC331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196" y="2313400"/>
            <a:ext cx="3640305" cy="2425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2E0A85E-0CD4-410F-BB37-4261F228CA56}"/>
              </a:ext>
            </a:extLst>
          </p:cNvPr>
          <p:cNvSpPr txBox="1"/>
          <p:nvPr/>
        </p:nvSpPr>
        <p:spPr>
          <a:xfrm>
            <a:off x="456727" y="1409736"/>
            <a:ext cx="2800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Red: FFT of target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Blue: FFT of DNN 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+mn-cs"/>
              </a:rPr>
              <a:t>Each frame is one training step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CA98ED-D1F5-418C-8742-9D14CB102559}"/>
              </a:ext>
            </a:extLst>
          </p:cNvPr>
          <p:cNvSpPr txBox="1"/>
          <p:nvPr/>
        </p:nvSpPr>
        <p:spPr>
          <a:xfrm>
            <a:off x="1221448" y="4611712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黑体"/>
                <a:cs typeface="+mn-cs"/>
              </a:rPr>
              <a:t>Frequency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D7EC90-BF74-4DA6-8601-7B3D40D0E1E2}"/>
              </a:ext>
            </a:extLst>
          </p:cNvPr>
          <p:cNvSpPr txBox="1"/>
          <p:nvPr/>
        </p:nvSpPr>
        <p:spPr>
          <a:xfrm rot="16200000">
            <a:off x="-467228" y="3119264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黑体"/>
                <a:cs typeface="+mn-cs"/>
              </a:rPr>
              <a:t>Amplitude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1D8344-FA9E-4B4F-8E74-DDBFE53F0A40}"/>
              </a:ext>
            </a:extLst>
          </p:cNvPr>
          <p:cNvSpPr txBox="1"/>
          <p:nvPr/>
        </p:nvSpPr>
        <p:spPr>
          <a:xfrm>
            <a:off x="406348" y="5084489"/>
            <a:ext cx="33591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Xu, Zhang, Xiao, ICONIP,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Xu, Zhang, Luo, Xiao, Ma, CiCP,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Rahaman</a:t>
            </a:r>
            <a:r>
              <a:rPr kumimoji="0" lang="es-E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et al., ICML, 2019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014493-B440-40D1-9198-ECC670EDB5D0}"/>
              </a:ext>
            </a:extLst>
          </p:cNvPr>
          <p:cNvSpPr txBox="1"/>
          <p:nvPr/>
        </p:nvSpPr>
        <p:spPr>
          <a:xfrm>
            <a:off x="1029072" y="967737"/>
            <a:ext cx="127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Beginning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03C056-55C0-4477-8654-52DF58620056}"/>
              </a:ext>
            </a:extLst>
          </p:cNvPr>
          <p:cNvSpPr txBox="1"/>
          <p:nvPr/>
        </p:nvSpPr>
        <p:spPr>
          <a:xfrm>
            <a:off x="3734306" y="990050"/>
            <a:ext cx="305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Theory: regularity of activation function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8F08C6-AA74-47BC-8EB1-5715CEEE935E}"/>
              </a:ext>
            </a:extLst>
          </p:cNvPr>
          <p:cNvSpPr txBox="1"/>
          <p:nvPr/>
        </p:nvSpPr>
        <p:spPr>
          <a:xfrm>
            <a:off x="3765565" y="1644421"/>
            <a:ext cx="4060513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General theory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Luo, Ma, Xu, Zhang,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E, Ma, Wu. Science China Mathematics,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Wide two-layer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ReLU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network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Zhang, Xu, Luo, Ma,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Basri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et al.,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Cao, Fang, Wu, Zhou, Gu.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Bordelon,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Canatar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Pehlevan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ICML, 2020.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Zhang, Xu, Luo, Ma, 2020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BA1EF4-71B5-4212-83A8-CCD127E7E235}"/>
              </a:ext>
            </a:extLst>
          </p:cNvPr>
          <p:cNvSpPr txBox="1"/>
          <p:nvPr/>
        </p:nvSpPr>
        <p:spPr>
          <a:xfrm>
            <a:off x="7317593" y="1138382"/>
            <a:ext cx="4696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Algorithms: Fast capture high-frequency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8A84055-02AB-47D5-93E5-E1FD9D562876}"/>
              </a:ext>
            </a:extLst>
          </p:cNvPr>
          <p:cNvSpPr txBox="1"/>
          <p:nvPr/>
        </p:nvSpPr>
        <p:spPr>
          <a:xfrm>
            <a:off x="7317592" y="1655136"/>
            <a:ext cx="481018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Cai., Li, Liu,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PhaseDNN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SIAM J. Scientific Computing, 2019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CN" sz="13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Liu, Cai, Xu</a:t>
            </a:r>
            <a:r>
              <a: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MscaleDNN</a:t>
            </a:r>
            <a:r>
              <a: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 </a:t>
            </a:r>
            <a:r>
              <a:rPr kumimoji="0" lang="en-US" altLang="zh-CN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CiCP</a:t>
            </a:r>
            <a:r>
              <a: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srgbClr val="B6161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2020.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Jagtap, &amp;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Karniadakis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Adaptive activation, J.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Comput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 Phys, 2020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Wang et al., Inverse problems, Scientific reports, 2018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Biland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et al., Frequency-aware reconstruction of fluid. 2019.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Dziedzic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et al., Band-limited Training for CNN, ICML, 2020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805147-811C-42CB-A3DC-24EDC3315485}"/>
              </a:ext>
            </a:extLst>
          </p:cNvPr>
          <p:cNvSpPr txBox="1"/>
          <p:nvPr/>
        </p:nvSpPr>
        <p:spPr>
          <a:xfrm>
            <a:off x="6786344" y="3652258"/>
            <a:ext cx="177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Understanding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2ACAA8A-D739-4F29-9CE2-244991E85622}"/>
              </a:ext>
            </a:extLst>
          </p:cNvPr>
          <p:cNvSpPr txBox="1"/>
          <p:nvPr/>
        </p:nvSpPr>
        <p:spPr>
          <a:xfrm>
            <a:off x="4620741" y="4135668"/>
            <a:ext cx="69492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Wang et al., High frequency helps explain the generalization of CNN, CVPR, 2020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You et al., Drawing Early-Bird Tickets, ICLR, 2020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Chakrabarty &amp; Maji, The Spectral Bias of the Deep Image Prior,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NeurIPS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2019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Lu, Tang,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Karniadakis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Quantifying the generalization, Neural Networks, 2019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Stamatescu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McDonnell, Diagnosing CNN, DICTA, 2018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Rabinowitz, Meta-learners’ learning dynamics are unlike learners, 2019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Zhang, Wu, Rethink Generalization, Memorization and the Spectral Bias of DNNs, 2020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Ma, Wu, E,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slow deterioration of the generalization error, MSML, 2020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Xu, Zhou, Deep frequency principle, 2020</a:t>
            </a:r>
          </a:p>
        </p:txBody>
      </p:sp>
    </p:spTree>
    <p:extLst>
      <p:ext uri="{BB962C8B-B14F-4D97-AF65-F5344CB8AC3E}">
        <p14:creationId xmlns:p14="http://schemas.microsoft.com/office/powerpoint/2010/main" val="7547803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2A90D2-AF7C-4A60-BACE-DE024438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such studies are difficult for understanding DNN?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6504D6-FD5C-4EA3-B0CE-C457EF60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NimbusRomNo9L-ReguItal"/>
              </a:rPr>
              <a:t>critical sample is difficult to be analyzed</a:t>
            </a:r>
          </a:p>
          <a:p>
            <a:r>
              <a:rPr lang="en-US" altLang="zh-CN" dirty="0">
                <a:latin typeface="NimbusRomNo9L-ReguItal"/>
              </a:rPr>
              <a:t>Performance correlation</a:t>
            </a:r>
            <a:r>
              <a:rPr lang="zh-CN" altLang="en-US" dirty="0">
                <a:latin typeface="NimbusRomNo9L-ReguItal"/>
              </a:rPr>
              <a:t> </a:t>
            </a:r>
            <a:r>
              <a:rPr lang="en-US" altLang="zh-CN" dirty="0">
                <a:latin typeface="NimbusRomNo9L-ReguItal"/>
              </a:rPr>
              <a:t>use</a:t>
            </a:r>
            <a:r>
              <a:rPr lang="zh-CN" altLang="en-US" dirty="0">
                <a:latin typeface="NimbusRomNo9L-ReguItal"/>
              </a:rPr>
              <a:t> </a:t>
            </a:r>
            <a:r>
              <a:rPr lang="en-US" altLang="zh-CN" dirty="0">
                <a:latin typeface="NimbusRomNo9L-ReguItal"/>
              </a:rPr>
              <a:t>black box to characterize black box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89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B030B-FC87-5C20-D0B9-F1EC33B2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2" y="3048010"/>
            <a:ext cx="11429516" cy="761979"/>
          </a:xfrm>
        </p:spPr>
        <p:txBody>
          <a:bodyPr/>
          <a:lstStyle/>
          <a:p>
            <a:pPr algn="ctr"/>
            <a:r>
              <a:rPr lang="zh-CN" altLang="en-US" dirty="0"/>
              <a:t>低维频率原则实验</a:t>
            </a:r>
          </a:p>
        </p:txBody>
      </p:sp>
    </p:spTree>
    <p:extLst>
      <p:ext uri="{BB962C8B-B14F-4D97-AF65-F5344CB8AC3E}">
        <p14:creationId xmlns:p14="http://schemas.microsoft.com/office/powerpoint/2010/main" val="410586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DC41A-B461-BAAE-951E-9B616900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不一样的解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AF60B-C529-7ACD-E330-30E84EAC9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26" y="1109094"/>
            <a:ext cx="8365748" cy="40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90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3"/>
</p:tagLst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2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21578</TotalTime>
  <Words>2025</Words>
  <Application>Microsoft Office PowerPoint</Application>
  <PresentationFormat>宽屏</PresentationFormat>
  <Paragraphs>377</Paragraphs>
  <Slides>62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62</vt:i4>
      </vt:variant>
    </vt:vector>
  </HeadingPairs>
  <TitlesOfParts>
    <vt:vector size="85" baseType="lpstr">
      <vt:lpstr>Calibri (Body)</vt:lpstr>
      <vt:lpstr>CMMI10</vt:lpstr>
      <vt:lpstr>medium-content-sans-serif-font</vt:lpstr>
      <vt:lpstr>NimbusRomNo9L-Medi</vt:lpstr>
      <vt:lpstr>NimbusRomNo9L-Regu</vt:lpstr>
      <vt:lpstr>NimbusRomNo9L-ReguItal</vt:lpstr>
      <vt:lpstr>微软雅黑</vt:lpstr>
      <vt:lpstr>等线</vt:lpstr>
      <vt:lpstr>黑体</vt:lpstr>
      <vt:lpstr>Arial</vt:lpstr>
      <vt:lpstr>Arial</vt:lpstr>
      <vt:lpstr>Book Antiqua</vt:lpstr>
      <vt:lpstr>Calibri</vt:lpstr>
      <vt:lpstr>Calibri Light</vt:lpstr>
      <vt:lpstr>Cambria Math</vt:lpstr>
      <vt:lpstr>Georgia</vt:lpstr>
      <vt:lpstr>Helvetica</vt:lpstr>
      <vt:lpstr>Times New Roman</vt:lpstr>
      <vt:lpstr>1_自定义设计方案</vt:lpstr>
      <vt:lpstr>2_自定义设计方案</vt:lpstr>
      <vt:lpstr>Office Theme</vt:lpstr>
      <vt:lpstr>Default Design</vt:lpstr>
      <vt:lpstr>Office 主题​​</vt:lpstr>
      <vt:lpstr>Frequency principle</vt:lpstr>
      <vt:lpstr>Long-standing problems</vt:lpstr>
      <vt:lpstr>PowerPoint 演示文稿</vt:lpstr>
      <vt:lpstr>研究训练过程的意义</vt:lpstr>
      <vt:lpstr>Increasing complexity</vt:lpstr>
      <vt:lpstr>Increasing complexity</vt:lpstr>
      <vt:lpstr>Why such studies are difficult for understanding DNN?</vt:lpstr>
      <vt:lpstr>低维频率原则实验</vt:lpstr>
      <vt:lpstr>不一样的解</vt:lpstr>
      <vt:lpstr>Training process of 1d example in spatial domain</vt:lpstr>
      <vt:lpstr>Training process of 1d example in Fourier domain</vt:lpstr>
      <vt:lpstr>Training process of 1d example in Fourier domain</vt:lpstr>
      <vt:lpstr>Important problems in this field </vt:lpstr>
      <vt:lpstr>Spatial domain</vt:lpstr>
      <vt:lpstr>2d data</vt:lpstr>
      <vt:lpstr>2d data</vt:lpstr>
      <vt:lpstr>Difficulty of frequency attracts attention </vt:lpstr>
      <vt:lpstr>Algorithms inspired by F-Principle</vt:lpstr>
      <vt:lpstr>PowerPoint 演示文稿</vt:lpstr>
      <vt:lpstr>Frequency </vt:lpstr>
      <vt:lpstr>Example of high frequency</vt:lpstr>
      <vt:lpstr>Example of high frequency</vt:lpstr>
      <vt:lpstr>F-Principle in high dimension</vt:lpstr>
      <vt:lpstr>Projection approach to examine F-Principle in H-D</vt:lpstr>
      <vt:lpstr>Projection approach to examine F-Principle in H-D</vt:lpstr>
      <vt:lpstr>Filtering approach to examine F-Principle in H-D</vt:lpstr>
      <vt:lpstr>Filtering approach to examine F-Principle in H-D</vt:lpstr>
      <vt:lpstr>More Experiments  -- High dimensional data -- Non-gradient descent training</vt:lpstr>
      <vt:lpstr>Conjugate Gradient algorithm</vt:lpstr>
      <vt:lpstr>Truncated Newton algorithm</vt:lpstr>
      <vt:lpstr>BFGS</vt:lpstr>
      <vt:lpstr>Non-gradient methods</vt:lpstr>
      <vt:lpstr>Monte-Carlo-Like algorithm</vt:lpstr>
      <vt:lpstr>PowerPoint 演示文稿</vt:lpstr>
      <vt:lpstr>ReLU and Tanh in Fourier domain</vt:lpstr>
      <vt:lpstr>Activation function</vt:lpstr>
      <vt:lpstr>Activation function in Fourier domain</vt:lpstr>
      <vt:lpstr>Clear Frequency principle</vt:lpstr>
      <vt:lpstr>No Frequency principle</vt:lpstr>
      <vt:lpstr>PowerPoint 演示文稿</vt:lpstr>
      <vt:lpstr>Gradient accelerates the high-freq speed</vt:lpstr>
      <vt:lpstr>Gradient accelerates the high-freq speed</vt:lpstr>
      <vt:lpstr>PowerPoint 演示文稿</vt:lpstr>
      <vt:lpstr>PowerPoint 演示文稿</vt:lpstr>
      <vt:lpstr>Clear Frequency principle, flat interpolation</vt:lpstr>
      <vt:lpstr>no Frequency principle, oscillated interpolation</vt:lpstr>
      <vt:lpstr>Two keys for frequency principle</vt:lpstr>
      <vt:lpstr>PowerPoint 演示文稿</vt:lpstr>
      <vt:lpstr>DNN: one hidden layer net</vt:lpstr>
      <vt:lpstr>DNN: one hidden layer net</vt:lpstr>
      <vt:lpstr>DNN: one hidden layer net</vt:lpstr>
      <vt:lpstr>PowerPoint 演示文稿</vt:lpstr>
      <vt:lpstr>Linear approximation for wide NN</vt:lpstr>
      <vt:lpstr>Linear F-Principle dynamics</vt:lpstr>
      <vt:lpstr>Preference induced by LFP dynamics</vt:lpstr>
      <vt:lpstr>PowerPoint 演示文稿</vt:lpstr>
      <vt:lpstr>PowerPoint 演示文稿</vt:lpstr>
      <vt:lpstr>High-dim case</vt:lpstr>
      <vt:lpstr>PowerPoint 演示文稿</vt:lpstr>
      <vt:lpstr>Anti-F-Principle</vt:lpstr>
      <vt:lpstr>PowerPoint 演示文稿</vt:lpstr>
      <vt:lpstr>Frequency Principle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perspective to understand depth effect and robustness of deep learning</dc:title>
  <dc:creator>zhiqin xu</dc:creator>
  <cp:lastModifiedBy>zhiqin xu</cp:lastModifiedBy>
  <cp:revision>182</cp:revision>
  <dcterms:created xsi:type="dcterms:W3CDTF">2020-06-05T07:59:29Z</dcterms:created>
  <dcterms:modified xsi:type="dcterms:W3CDTF">2023-10-02T03:24:24Z</dcterms:modified>
</cp:coreProperties>
</file>